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72" r:id="rId3"/>
  </p:sldMasterIdLst>
  <p:notesMasterIdLst>
    <p:notesMasterId r:id="rId52"/>
  </p:notesMasterIdLst>
  <p:sldIdLst>
    <p:sldId id="256" r:id="rId4"/>
    <p:sldId id="359" r:id="rId5"/>
    <p:sldId id="357" r:id="rId6"/>
    <p:sldId id="316" r:id="rId7"/>
    <p:sldId id="317" r:id="rId8"/>
    <p:sldId id="318" r:id="rId9"/>
    <p:sldId id="336" r:id="rId10"/>
    <p:sldId id="319" r:id="rId11"/>
    <p:sldId id="337" r:id="rId12"/>
    <p:sldId id="320" r:id="rId13"/>
    <p:sldId id="338" r:id="rId14"/>
    <p:sldId id="311" r:id="rId15"/>
    <p:sldId id="339" r:id="rId16"/>
    <p:sldId id="323" r:id="rId17"/>
    <p:sldId id="341" r:id="rId18"/>
    <p:sldId id="321" r:id="rId19"/>
    <p:sldId id="340" r:id="rId20"/>
    <p:sldId id="324" r:id="rId21"/>
    <p:sldId id="343" r:id="rId22"/>
    <p:sldId id="325" r:id="rId23"/>
    <p:sldId id="342" r:id="rId24"/>
    <p:sldId id="326" r:id="rId25"/>
    <p:sldId id="344" r:id="rId26"/>
    <p:sldId id="322" r:id="rId27"/>
    <p:sldId id="345" r:id="rId28"/>
    <p:sldId id="327" r:id="rId29"/>
    <p:sldId id="346" r:id="rId30"/>
    <p:sldId id="313" r:id="rId31"/>
    <p:sldId id="347" r:id="rId32"/>
    <p:sldId id="328" r:id="rId33"/>
    <p:sldId id="353" r:id="rId34"/>
    <p:sldId id="329" r:id="rId35"/>
    <p:sldId id="350" r:id="rId36"/>
    <p:sldId id="330" r:id="rId37"/>
    <p:sldId id="352" r:id="rId38"/>
    <p:sldId id="331" r:id="rId39"/>
    <p:sldId id="351" r:id="rId40"/>
    <p:sldId id="333" r:id="rId41"/>
    <p:sldId id="349" r:id="rId42"/>
    <p:sldId id="334" r:id="rId43"/>
    <p:sldId id="354" r:id="rId44"/>
    <p:sldId id="332" r:id="rId45"/>
    <p:sldId id="348" r:id="rId46"/>
    <p:sldId id="355" r:id="rId47"/>
    <p:sldId id="361" r:id="rId48"/>
    <p:sldId id="362" r:id="rId49"/>
    <p:sldId id="358" r:id="rId50"/>
    <p:sldId id="356"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Montserrat" panose="00000500000000000000" pitchFamily="2"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Open Sans Light" panose="020B0306030504020204" pitchFamily="34" charset="0"/>
      <p:regular r:id="rId65"/>
      <p:italic r:id="rId6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22"/>
    <a:srgbClr val="C4E74E"/>
    <a:srgbClr val="32E6B9"/>
    <a:srgbClr val="006E49"/>
    <a:srgbClr val="79E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0" autoAdjust="0"/>
    <p:restoredTop sz="91997"/>
  </p:normalViewPr>
  <p:slideViewPr>
    <p:cSldViewPr snapToGrid="0">
      <p:cViewPr varScale="1">
        <p:scale>
          <a:sx n="58" d="100"/>
          <a:sy n="58" d="100"/>
        </p:scale>
        <p:origin x="1168" y="68"/>
      </p:cViewPr>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9D7C0-587E-BF4B-AB15-7AE9CDCD603F}" type="datetimeFigureOut">
              <a:rPr lang="nl-NL" smtClean="0"/>
              <a:t>4-12-2023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6F9BD-A7BF-8B40-9280-1141EC3EF515}" type="slidenum">
              <a:rPr lang="nl-NL" smtClean="0"/>
              <a:t>‹nr.›</a:t>
            </a:fld>
            <a:endParaRPr lang="nl-NL"/>
          </a:p>
        </p:txBody>
      </p:sp>
    </p:spTree>
    <p:extLst>
      <p:ext uri="{BB962C8B-B14F-4D97-AF65-F5344CB8AC3E}">
        <p14:creationId xmlns:p14="http://schemas.microsoft.com/office/powerpoint/2010/main" val="166459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besparen-op-ga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bespaartips-verwarm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infraroodpanelen-voor-verwarm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ilieucentraal.nl/energie-besparen/apparaten-in-huis/grote-energieslurpe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ilieucentraal.nl/energie-besparen/apparaten-in-huis/voorkom-sluipgebrui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ilieucentraal.nl/energie-besparen/apparaten-in-huis/wasmachin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ilieucentraal.nl/energie-besparen/apparaten-in-huis/wasdrog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ergiekamer.nl/energienota/regio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Vul bij ‘Maak kans op...’ in wat er bij jullie te winnen valt. Is er niets te winnen, dan weghalen.</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a:t>
            </a:fld>
            <a:endParaRPr lang="nl-NL"/>
          </a:p>
        </p:txBody>
      </p:sp>
    </p:spTree>
    <p:extLst>
      <p:ext uri="{BB962C8B-B14F-4D97-AF65-F5344CB8AC3E}">
        <p14:creationId xmlns:p14="http://schemas.microsoft.com/office/powerpoint/2010/main" val="368558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mn-lt"/>
              </a:rPr>
              <a:t>Bron: </a:t>
            </a:r>
            <a:r>
              <a:rPr lang="nl-NL" dirty="0">
                <a:solidFill>
                  <a:srgbClr val="000000"/>
                </a:solidFill>
                <a:effectLst/>
                <a:latin typeface="+mn-lt"/>
                <a:hlinkClick r:id="rId3"/>
              </a:rPr>
              <a:t>https://www.milieucentraal.nl/energie-besparen/duurzaam-verwarmen-en-koelen/besparen-op-gas/</a:t>
            </a:r>
            <a:r>
              <a:rPr lang="nl-NL" dirty="0">
                <a:solidFill>
                  <a:srgbClr val="000000"/>
                </a:solidFill>
                <a:effectLst/>
                <a:latin typeface="+mn-lt"/>
              </a:rPr>
              <a:t> &gt; geldt ook voor de volgende vraag</a:t>
            </a:r>
          </a:p>
          <a:p>
            <a:pPr marL="171450" indent="-171450">
              <a:buFont typeface="Arial" panose="020B0604020202020204" pitchFamily="34" charset="0"/>
              <a:buChar char="•"/>
            </a:pPr>
            <a:r>
              <a:rPr lang="nl-NL" dirty="0">
                <a:solidFill>
                  <a:srgbClr val="118697"/>
                </a:solidFill>
                <a:effectLst/>
                <a:latin typeface="+mn-lt"/>
              </a:rPr>
              <a:t>Verwarm alleen kamers waar je bent en laat in de rest van het huis de verwarming uit, ook in de slaapkamers</a:t>
            </a:r>
          </a:p>
          <a:p>
            <a:pPr marL="171450" indent="-171450">
              <a:buFont typeface="Arial" panose="020B0604020202020204" pitchFamily="34" charset="0"/>
              <a:buChar char="•"/>
            </a:pPr>
            <a:r>
              <a:rPr lang="nl-NL" dirty="0">
                <a:solidFill>
                  <a:srgbClr val="118697"/>
                </a:solidFill>
                <a:effectLst/>
                <a:latin typeface="+mn-lt"/>
              </a:rPr>
              <a:t>Te koud om te slapen? Leg een extra deken over je bed of verwarm je bed voor met een warme kruik of elektrische deken.</a:t>
            </a:r>
          </a:p>
          <a:p>
            <a:endParaRPr lang="nl-NL" dirty="0">
              <a:latin typeface="+mn-lt"/>
            </a:endParaRP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13</a:t>
            </a:fld>
            <a:endParaRPr lang="nl-NL"/>
          </a:p>
        </p:txBody>
      </p:sp>
    </p:spTree>
    <p:extLst>
      <p:ext uri="{BB962C8B-B14F-4D97-AF65-F5344CB8AC3E}">
        <p14:creationId xmlns:p14="http://schemas.microsoft.com/office/powerpoint/2010/main" val="25280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Dit scheelt ongeveer €150.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Zet de thermostaat niet hoger dan 19 graden. Deed je dat al? Kijk dan of je nog een graadje lager kan. Eén graad is gevoelsmatig een klein verschil, maar scheelt al veel gas.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Drie kwart van de huishoudens zet de thermostaat overdag al op 19 graden of lager!</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15</a:t>
            </a:fld>
            <a:endParaRPr lang="nl-NL"/>
          </a:p>
        </p:txBody>
      </p:sp>
    </p:spTree>
    <p:extLst>
      <p:ext uri="{BB962C8B-B14F-4D97-AF65-F5344CB8AC3E}">
        <p14:creationId xmlns:p14="http://schemas.microsoft.com/office/powerpoint/2010/main" val="269608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118697"/>
                </a:solidFill>
                <a:effectLst/>
                <a:latin typeface="Calibri" panose="020F0502020204030204" pitchFamily="34" charset="0"/>
              </a:rPr>
              <a:t>Houd de deuren dicht, zodat de warmte niet uit de kamer ontsnapt. Vooral de deur naar de gang is belangrijk: warme lucht gaat via het trapgat makkelijk naar boven. De verwarming in de woonkamer moet dan harder werken.</a:t>
            </a:r>
          </a:p>
          <a:p>
            <a:r>
              <a:rPr lang="nl-NL" dirty="0">
                <a:solidFill>
                  <a:srgbClr val="118697"/>
                </a:solidFill>
                <a:effectLst/>
                <a:latin typeface="Calibri" panose="020F0502020204030204" pitchFamily="34" charset="0"/>
              </a:rPr>
              <a:t>&gt; Blijven deuren vaak ongemerkt open staan? Koop dan voor een paar euro een deurveer of deurdranger. Daarmee gaat de deur vanzelf dicht.</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16</a:t>
            </a:fld>
            <a:endParaRPr lang="nl-NL"/>
          </a:p>
        </p:txBody>
      </p:sp>
    </p:spTree>
    <p:extLst>
      <p:ext uri="{BB962C8B-B14F-4D97-AF65-F5344CB8AC3E}">
        <p14:creationId xmlns:p14="http://schemas.microsoft.com/office/powerpoint/2010/main" val="21604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Houd de deuren dicht, zodat de warmte niet uit de kamer ontsnapt. Vooral de deur naar de gang is belangrijk: warme lucht gaat via het trapgat makkelijk naar boven. De verwarming in de woonkamer moet dan harder werken.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Blijven deuren vaak ongemerkt open staan? Koop dan voor een paar euro een deurveer of deurdranger. Daarmee gaat de deur vanzelf dicht.</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17</a:t>
            </a:fld>
            <a:endParaRPr lang="nl-NL"/>
          </a:p>
        </p:txBody>
      </p:sp>
    </p:spTree>
    <p:extLst>
      <p:ext uri="{BB962C8B-B14F-4D97-AF65-F5344CB8AC3E}">
        <p14:creationId xmlns:p14="http://schemas.microsoft.com/office/powerpoint/2010/main" val="272627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18</a:t>
            </a:fld>
            <a:endParaRPr lang="nl-NL"/>
          </a:p>
        </p:txBody>
      </p:sp>
    </p:spTree>
    <p:extLst>
      <p:ext uri="{BB962C8B-B14F-4D97-AF65-F5344CB8AC3E}">
        <p14:creationId xmlns:p14="http://schemas.microsoft.com/office/powerpoint/2010/main" val="277248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https://www.milieucentraal.nl/energie-besparen/duurzaam-verwarmen-en-koelen/bespaartips-verwarming/</a:t>
            </a:r>
            <a:r>
              <a:rPr lang="nl-NL" dirty="0">
                <a:solidFill>
                  <a:srgbClr val="000000"/>
                </a:solidFill>
                <a:effectLst/>
                <a:latin typeface="Calibri" panose="020F0502020204030204" pitchFamily="34" charset="0"/>
              </a:rPr>
              <a:t> &gt; deze geldt ook voor de volgende 2 vragen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Doe dat een uur voordat je gaat slapen: je huis koelt langzaam af. Verwarm je de slaapverdieping helemaal niet? Dan is de besparing wat lager.</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Laat de thermostaat op 15 graden als er overdag niemand thuis is. Het huis hoeft dan in de ochtend niet op te warmen. Als je dit 4 dagen in de week doet, bespaar je jaarlijks zo'n alweer €100!</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19</a:t>
            </a:fld>
            <a:endParaRPr lang="nl-NL"/>
          </a:p>
        </p:txBody>
      </p:sp>
    </p:spTree>
    <p:extLst>
      <p:ext uri="{BB962C8B-B14F-4D97-AF65-F5344CB8AC3E}">
        <p14:creationId xmlns:p14="http://schemas.microsoft.com/office/powerpoint/2010/main" val="24036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Een radiator moet vrij staan en schoon zijn om goed te werken. Alles erop, ervoor en erboven zorgt voor warmteverlies.</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Dichte gordijnen helpen om de warmte in de kamer te houden. Maar als de gordijnen voor de radiator hangen, kan de warmte niet de kamer in komen en verlies je juist meer warmte. Zorg er daarom voor dat de gordijnen op de vensterbank eindigen.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Ook een ombouw om de radiator of een bank ertegenaan houden warmte tegen.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Maak de radiatoren regelmatig stofvrij, ook tussen de platen. De warmte kan zich beter verspreiden en je hebt minder rondzwevend stof in huis.</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21</a:t>
            </a:fld>
            <a:endParaRPr lang="nl-NL"/>
          </a:p>
        </p:txBody>
      </p:sp>
    </p:spTree>
    <p:extLst>
      <p:ext uri="{BB962C8B-B14F-4D97-AF65-F5344CB8AC3E}">
        <p14:creationId xmlns:p14="http://schemas.microsoft.com/office/powerpoint/2010/main" val="3890064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22</a:t>
            </a:fld>
            <a:endParaRPr lang="nl-NL"/>
          </a:p>
        </p:txBody>
      </p:sp>
    </p:spTree>
    <p:extLst>
      <p:ext uri="{BB962C8B-B14F-4D97-AF65-F5344CB8AC3E}">
        <p14:creationId xmlns:p14="http://schemas.microsoft.com/office/powerpoint/2010/main" val="1473825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Een radiatorventilator: een smalle, platte plaat met kleine ventilatoren die je aan de onderkant van de radiator vastmaakt. Als de verwarming gaat branden, gaan de ventilatoren draaien. Daardoor verspreidt de warme lucht zich sneller en is de kamer eerder warm.</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Wat ook helpt, is radiatorfolie. Vooral bij radiatoren tegen een buitenmuur die niet is geïsoleerd? De folie plak je achter de radiatoren. Er ontsnapt dan veel minder warmte naar buiten via de buitenmuur, waardoor je minder gas verbruikt. Per vierkante meter radiatorfolie levert dit jaarlijks 10 kuub gasbesparing op, dat is 12 euro, (gasprijs 1,20 euro).</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23</a:t>
            </a:fld>
            <a:endParaRPr lang="nl-NL"/>
          </a:p>
        </p:txBody>
      </p:sp>
    </p:spTree>
    <p:extLst>
      <p:ext uri="{BB962C8B-B14F-4D97-AF65-F5344CB8AC3E}">
        <p14:creationId xmlns:p14="http://schemas.microsoft.com/office/powerpoint/2010/main" val="1078284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24</a:t>
            </a:fld>
            <a:endParaRPr lang="nl-NL"/>
          </a:p>
        </p:txBody>
      </p:sp>
    </p:spTree>
    <p:extLst>
      <p:ext uri="{BB962C8B-B14F-4D97-AF65-F5344CB8AC3E}">
        <p14:creationId xmlns:p14="http://schemas.microsoft.com/office/powerpoint/2010/main" val="418159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a:t>
            </a:fld>
            <a:endParaRPr lang="nl-NL"/>
          </a:p>
        </p:txBody>
      </p:sp>
    </p:spTree>
    <p:extLst>
      <p:ext uri="{BB962C8B-B14F-4D97-AF65-F5344CB8AC3E}">
        <p14:creationId xmlns:p14="http://schemas.microsoft.com/office/powerpoint/2010/main" val="11130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https://www.milieucentraal.nl/energie-besparen/duurzaam-verwarmen-en-koelen/infraroodpanelen-voor-verwarming/</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Het beste en meest zuinige zijn infraroodpanelen, vooral als bijverwarming op één bepaalde plek (bijvoorbeeld de zithoek), of in ruimtes die je kort of weinig gebruikt (bijvoorbeeld de badkamer of een werkplek op zolder die je verder niet verwarmt). Ze verwarmen niet de hele ruimte, maar stralen de warmte naar de plekken waar je zit of bezig bent. Ze verwarmen dus gericht, en dat kan energiezuiniger zijn. [illustratie]</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Infrarood panelen verwarmen je lichaam, niet de lucht. Zit je in de stralingswarmte, dan voelt dat comfortabel, ook al is de luchttemperatuur om je heen lager. Het heeft dus geen zin om ze voor bijverwarming aan te zetten (of aan te laten) als je een ruimte niet gebruikt. Zorg er daarom voor dat ze alleen aan staan als je een ruimte gebruikt. Een thermostaat met bewegingssensor is daarvoor handig.</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25</a:t>
            </a:fld>
            <a:endParaRPr lang="nl-NL"/>
          </a:p>
        </p:txBody>
      </p:sp>
    </p:spTree>
    <p:extLst>
      <p:ext uri="{BB962C8B-B14F-4D97-AF65-F5344CB8AC3E}">
        <p14:creationId xmlns:p14="http://schemas.microsoft.com/office/powerpoint/2010/main" val="215800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https://www.milieucentraal.nl/energie-besparen/apparaten-in-huis/grote-energieslurpers/</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Oude koelkasten of vriezers gebruiken aanzienlijk meer energie dan de nieuwe modellen. Een 15 jaar oude </a:t>
            </a:r>
            <a:r>
              <a:rPr lang="nl-NL" dirty="0" err="1">
                <a:solidFill>
                  <a:srgbClr val="118697"/>
                </a:solidFill>
                <a:effectLst/>
                <a:latin typeface="Calibri" panose="020F0502020204030204" pitchFamily="34" charset="0"/>
              </a:rPr>
              <a:t>koelvriescombinatie</a:t>
            </a:r>
            <a:r>
              <a:rPr lang="nl-NL" dirty="0">
                <a:solidFill>
                  <a:srgbClr val="118697"/>
                </a:solidFill>
                <a:effectLst/>
                <a:latin typeface="Calibri" panose="020F0502020204030204" pitchFamily="34" charset="0"/>
              </a:rPr>
              <a:t> verbruikt ongeveer 360 kWh per jaar, dat is zo'n 90 euro per jaar. Ter vergelijking: een nieuwe </a:t>
            </a:r>
            <a:r>
              <a:rPr lang="nl-NL" dirty="0" err="1">
                <a:solidFill>
                  <a:srgbClr val="118697"/>
                </a:solidFill>
                <a:effectLst/>
                <a:latin typeface="Calibri" panose="020F0502020204030204" pitchFamily="34" charset="0"/>
              </a:rPr>
              <a:t>koelvriescombi</a:t>
            </a:r>
            <a:r>
              <a:rPr lang="nl-NL" dirty="0">
                <a:solidFill>
                  <a:srgbClr val="118697"/>
                </a:solidFill>
                <a:effectLst/>
                <a:latin typeface="Calibri" panose="020F0502020204030204" pitchFamily="34" charset="0"/>
              </a:rPr>
              <a:t> met (het nieuwe) energielabel C verbruikt nog maar zo'n 160 kWh: zo'n €40.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Groot TV scherm. Vooral het formaat van het televisiescherm zorgt voor stroomverbruik. Een plasmascherm van 50 inch verbruikt zo 340 kWh (€90) per jaar aan stroom. Een grote moderne led-televisie verbruikt ongeveer 170 kWh per jaar (€40), terwijl een kleinere led-televisie met jaarlijks 40 kWh (€10) aan elektriciteit toe kan.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Wasdroger, 200 kWh, €50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Met een losse energiemeter kun je eenvoudig </a:t>
            </a:r>
            <a:r>
              <a:rPr lang="nl-NL" dirty="0" err="1">
                <a:solidFill>
                  <a:srgbClr val="118697"/>
                </a:solidFill>
                <a:effectLst/>
                <a:latin typeface="Calibri" panose="020F0502020204030204" pitchFamily="34" charset="0"/>
              </a:rPr>
              <a:t>energieslurpers</a:t>
            </a:r>
            <a:r>
              <a:rPr lang="nl-NL" dirty="0">
                <a:solidFill>
                  <a:srgbClr val="118697"/>
                </a:solidFill>
                <a:effectLst/>
                <a:latin typeface="Calibri" panose="020F0502020204030204" pitchFamily="34" charset="0"/>
              </a:rPr>
              <a:t> in huis opsporen.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27</a:t>
            </a:fld>
            <a:endParaRPr lang="nl-NL"/>
          </a:p>
        </p:txBody>
      </p:sp>
    </p:spTree>
    <p:extLst>
      <p:ext uri="{BB962C8B-B14F-4D97-AF65-F5344CB8AC3E}">
        <p14:creationId xmlns:p14="http://schemas.microsoft.com/office/powerpoint/2010/main" val="421294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https://www.milieucentraal.nl/energie-besparen/apparaten-in-huis/voorkom-sluipgebruik/</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Nieuwe tv’s hebben over het algemeen weinig sluipverbruik. De decoder/</a:t>
            </a:r>
            <a:r>
              <a:rPr lang="nl-NL" dirty="0" err="1">
                <a:solidFill>
                  <a:srgbClr val="118697"/>
                </a:solidFill>
                <a:effectLst/>
                <a:latin typeface="Calibri" panose="020F0502020204030204" pitchFamily="34" charset="0"/>
              </a:rPr>
              <a:t>mediabox</a:t>
            </a:r>
            <a:r>
              <a:rPr lang="nl-NL" dirty="0">
                <a:solidFill>
                  <a:srgbClr val="118697"/>
                </a:solidFill>
                <a:effectLst/>
                <a:latin typeface="Calibri" panose="020F0502020204030204" pitchFamily="34" charset="0"/>
              </a:rPr>
              <a:t> die is aangesloten op de televisie, verbruikt vaak wel veel stroom, ook als hij in de ‘gewone’ stand-by-stand staat.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Sluipstroom kun je eenvoudig voorkomen door één stekkerdoos met schakelaar voor meerdere apparaten te gebruiken, of een tijdschakelaar of bespaarstekker.</a:t>
            </a:r>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29</a:t>
            </a:fld>
            <a:endParaRPr lang="nl-NL"/>
          </a:p>
        </p:txBody>
      </p:sp>
    </p:spTree>
    <p:extLst>
      <p:ext uri="{BB962C8B-B14F-4D97-AF65-F5344CB8AC3E}">
        <p14:creationId xmlns:p14="http://schemas.microsoft.com/office/powerpoint/2010/main" val="102000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https://www.milieucentraal.nl/energie-besparen/apparaten-in-huis/wasmachine/</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Het zuinigst is wassen op 30 graden met een volle trommel. Dat is energiezuiniger dan wassen op 40 of 60 graden.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Als je je wasmachine goed vol stopt, hoef je minder vaak je wasmachine aan te zetten. Zo bespaar je jaarlijks 33 kWh (ongeveer € 8).</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Voor de normale was kun je het beste het </a:t>
            </a:r>
            <a:r>
              <a:rPr lang="nl-NL" dirty="0" err="1">
                <a:solidFill>
                  <a:srgbClr val="118697"/>
                </a:solidFill>
                <a:effectLst/>
                <a:latin typeface="Calibri" panose="020F0502020204030204" pitchFamily="34" charset="0"/>
              </a:rPr>
              <a:t>eco</a:t>
            </a:r>
            <a:r>
              <a:rPr lang="nl-NL" dirty="0">
                <a:solidFill>
                  <a:srgbClr val="118697"/>
                </a:solidFill>
                <a:effectLst/>
                <a:latin typeface="Calibri" panose="020F0502020204030204" pitchFamily="34" charset="0"/>
              </a:rPr>
              <a:t>-programma gebruiken.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Voor de wasmachine is het goed om één keer per maand een was te doen op 60 graden. Daarmee verwijder je restjes zeep en vuil en voorkom je nare luchtjes.</a:t>
            </a:r>
            <a:endParaRPr lang="nl-NL" dirty="0">
              <a:solidFill>
                <a:srgbClr val="000000"/>
              </a:solidFill>
              <a:effectLst/>
              <a:latin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31</a:t>
            </a:fld>
            <a:endParaRPr lang="nl-NL"/>
          </a:p>
        </p:txBody>
      </p:sp>
    </p:spTree>
    <p:extLst>
      <p:ext uri="{BB962C8B-B14F-4D97-AF65-F5344CB8AC3E}">
        <p14:creationId xmlns:p14="http://schemas.microsoft.com/office/powerpoint/2010/main" val="3398173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https://www.milieucentraal.nl/energie-besparen/apparaten-in-huis/wasdroger/</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De waslijn is de meest milieuvriendelijke 'droger'. Hang als het even kan de was aan de lijn, het liefst buiten of in een onverwarmde ruimte in je huis.</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Koop een wasdroger en wasmachine als losse apparaten. Een was-droogcombinatie verbruikt meer energie dan afzonderlijk wassen en drogen.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33</a:t>
            </a:fld>
            <a:endParaRPr lang="nl-NL"/>
          </a:p>
        </p:txBody>
      </p:sp>
    </p:spTree>
    <p:extLst>
      <p:ext uri="{BB962C8B-B14F-4D97-AF65-F5344CB8AC3E}">
        <p14:creationId xmlns:p14="http://schemas.microsoft.com/office/powerpoint/2010/main" val="3273966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Liever onder de douche dan in bad. In een gemiddeld bad kan 120 liter water. Dat kost ruim 3 keer zoveel water en energie als een douche van 5 minuten!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35</a:t>
            </a:fld>
            <a:endParaRPr lang="nl-NL"/>
          </a:p>
        </p:txBody>
      </p:sp>
    </p:spTree>
    <p:extLst>
      <p:ext uri="{BB962C8B-B14F-4D97-AF65-F5344CB8AC3E}">
        <p14:creationId xmlns:p14="http://schemas.microsoft.com/office/powerpoint/2010/main" val="3847430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Met koud douchen gebruik je geen gas, dus dat is het beste. Maar ook een waterbesparende douchekop scheelt enorm: die laat maximaal 7,2 liter per minuut door. Dit scheelt jaarlijks zo'n €60.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De gemiddelde douchetijd is 7,4 minuten. Als je van 7,4 naar 5 minuten douchen gaat, bespaar je jaarlijks zo'n €65.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Als je je 2x/week bij de wastafel wast/scheert i.p.v. onder de douche, scheelt dat flink.</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37</a:t>
            </a:fld>
            <a:endParaRPr lang="nl-NL"/>
          </a:p>
        </p:txBody>
      </p:sp>
    </p:spTree>
    <p:extLst>
      <p:ext uri="{BB962C8B-B14F-4D97-AF65-F5344CB8AC3E}">
        <p14:creationId xmlns:p14="http://schemas.microsoft.com/office/powerpoint/2010/main" val="255185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We snappen heel goed dat energie besparen soms lastig is, en je moet wennen aan iets nieuws: het is kouder in huis, je mag minder lang douchen en moet letten op allerlei dingen. Toch is er genoeg dat je kunt doen om het toch lekker knus, warm en behaaglijk in huis te maken.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Alles is goed. Vraag of mensen nog andere dingen doen om zichzelf warm en comfortabel te houden.</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39</a:t>
            </a:fld>
            <a:endParaRPr lang="nl-NL"/>
          </a:p>
        </p:txBody>
      </p:sp>
    </p:spTree>
    <p:extLst>
      <p:ext uri="{BB962C8B-B14F-4D97-AF65-F5344CB8AC3E}">
        <p14:creationId xmlns:p14="http://schemas.microsoft.com/office/powerpoint/2010/main" val="4069469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Vraag je gemeente hoe zij kunnen helpen. Mensen met een inkomen op of net boven het sociaal minimum kunnen 1.300 euro krijgen als bijdrage voor de energierekening. De gemeente kan ook helpen met schuldhulpverlening.</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41</a:t>
            </a:fld>
            <a:endParaRPr lang="nl-NL"/>
          </a:p>
        </p:txBody>
      </p:sp>
    </p:spTree>
    <p:extLst>
      <p:ext uri="{BB962C8B-B14F-4D97-AF65-F5344CB8AC3E}">
        <p14:creationId xmlns:p14="http://schemas.microsoft.com/office/powerpoint/2010/main" val="2368201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Uitnodiging tot een open discussie: laat mensen elkaar op ideeën brengen en liefst ter plekke iets met elkaar afspreken!</a:t>
            </a:r>
          </a:p>
        </p:txBody>
      </p:sp>
      <p:sp>
        <p:nvSpPr>
          <p:cNvPr id="4" name="Slide Number Placeholder 3"/>
          <p:cNvSpPr>
            <a:spLocks noGrp="1"/>
          </p:cNvSpPr>
          <p:nvPr>
            <p:ph type="sldNum" sz="quarter" idx="5"/>
          </p:nvPr>
        </p:nvSpPr>
        <p:spPr/>
        <p:txBody>
          <a:bodyPr/>
          <a:lstStyle/>
          <a:p>
            <a:fld id="{2906F9BD-A7BF-8B40-9280-1141EC3EF515}" type="slidenum">
              <a:rPr lang="nl-NL" smtClean="0"/>
              <a:t>42</a:t>
            </a:fld>
            <a:endParaRPr lang="nl-NL"/>
          </a:p>
        </p:txBody>
      </p:sp>
    </p:spTree>
    <p:extLst>
      <p:ext uri="{BB962C8B-B14F-4D97-AF65-F5344CB8AC3E}">
        <p14:creationId xmlns:p14="http://schemas.microsoft.com/office/powerpoint/2010/main" val="69527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L"/>
              <a:t>Zorg dat je de pdf’s van de Toelichting voor de quizmaster en het Antwoordvel hebt</a:t>
            </a:r>
          </a:p>
          <a:p>
            <a:pPr marL="171450" indent="-171450">
              <a:buFont typeface="Arial" panose="020B0604020202020204" pitchFamily="34" charset="0"/>
              <a:buChar char="•"/>
            </a:pPr>
            <a:r>
              <a:rPr lang="en-NL"/>
              <a:t>De laatste bullet kan variëren</a:t>
            </a:r>
          </a:p>
        </p:txBody>
      </p:sp>
      <p:sp>
        <p:nvSpPr>
          <p:cNvPr id="4" name="Slide Number Placeholder 3"/>
          <p:cNvSpPr>
            <a:spLocks noGrp="1"/>
          </p:cNvSpPr>
          <p:nvPr>
            <p:ph type="sldNum" sz="quarter" idx="5"/>
          </p:nvPr>
        </p:nvSpPr>
        <p:spPr/>
        <p:txBody>
          <a:bodyPr/>
          <a:lstStyle/>
          <a:p>
            <a:fld id="{2906F9BD-A7BF-8B40-9280-1141EC3EF515}" type="slidenum">
              <a:rPr lang="nl-NL" smtClean="0"/>
              <a:t>3</a:t>
            </a:fld>
            <a:endParaRPr lang="nl-NL"/>
          </a:p>
        </p:txBody>
      </p:sp>
    </p:spTree>
    <p:extLst>
      <p:ext uri="{BB962C8B-B14F-4D97-AF65-F5344CB8AC3E}">
        <p14:creationId xmlns:p14="http://schemas.microsoft.com/office/powerpoint/2010/main" val="104614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Als je dingen samen kunt doen, of apparaten kunt delen, kan dat veel geld schelen. Kijk eens wat je kunt doen met buren en mensen uit de straat. Samen koken, klussen in het huis of wat vaker één ruimte met elkaar delen is niet alleen gezellig, maar spaart ook kosten.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43</a:t>
            </a:fld>
            <a:endParaRPr lang="nl-NL"/>
          </a:p>
        </p:txBody>
      </p:sp>
    </p:spTree>
    <p:extLst>
      <p:ext uri="{BB962C8B-B14F-4D97-AF65-F5344CB8AC3E}">
        <p14:creationId xmlns:p14="http://schemas.microsoft.com/office/powerpoint/2010/main" val="2927476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kunnen de deelnemers nog even checken welke antwoorden goed of fout waren en zelf uitrekenen hoeveel punten ze hebben gescoord.</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44</a:t>
            </a:fld>
            <a:endParaRPr lang="nl-NL"/>
          </a:p>
        </p:txBody>
      </p:sp>
    </p:spTree>
    <p:extLst>
      <p:ext uri="{BB962C8B-B14F-4D97-AF65-F5344CB8AC3E}">
        <p14:creationId xmlns:p14="http://schemas.microsoft.com/office/powerpoint/2010/main" val="56090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45</a:t>
            </a:fld>
            <a:endParaRPr lang="nl-NL"/>
          </a:p>
        </p:txBody>
      </p:sp>
    </p:spTree>
    <p:extLst>
      <p:ext uri="{BB962C8B-B14F-4D97-AF65-F5344CB8AC3E}">
        <p14:creationId xmlns:p14="http://schemas.microsoft.com/office/powerpoint/2010/main" val="2169176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err="1">
                <a:solidFill>
                  <a:srgbClr val="118697"/>
                </a:solidFill>
                <a:effectLst/>
                <a:latin typeface="Calibri" panose="020F0502020204030204" pitchFamily="34" charset="0"/>
              </a:rPr>
              <a:t>https</a:t>
            </a:r>
            <a:r>
              <a:rPr lang="nl-NL" dirty="0">
                <a:solidFill>
                  <a:srgbClr val="118697"/>
                </a:solidFill>
                <a:effectLst/>
                <a:latin typeface="Calibri" panose="020F0502020204030204" pitchFamily="34" charset="0"/>
              </a:rPr>
              <a:t>://</a:t>
            </a:r>
            <a:r>
              <a:rPr lang="nl-NL" dirty="0" err="1">
                <a:solidFill>
                  <a:srgbClr val="118697"/>
                </a:solidFill>
                <a:effectLst/>
                <a:latin typeface="Calibri" panose="020F0502020204030204" pitchFamily="34" charset="0"/>
              </a:rPr>
              <a:t>www.milieucentraal.nl</a:t>
            </a:r>
            <a:r>
              <a:rPr lang="nl-NL" dirty="0">
                <a:solidFill>
                  <a:srgbClr val="118697"/>
                </a:solidFill>
                <a:effectLst/>
                <a:latin typeface="Calibri" panose="020F0502020204030204" pitchFamily="34" charset="0"/>
              </a:rPr>
              <a:t>/energie-besparen/inzicht-in-je-energierekening/gemiddeld-energieverbruik/</a:t>
            </a:r>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46</a:t>
            </a:fld>
            <a:endParaRPr lang="nl-NL"/>
          </a:p>
        </p:txBody>
      </p:sp>
    </p:spTree>
    <p:extLst>
      <p:ext uri="{BB962C8B-B14F-4D97-AF65-F5344CB8AC3E}">
        <p14:creationId xmlns:p14="http://schemas.microsoft.com/office/powerpoint/2010/main" val="3694276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906F9BD-A7BF-8B40-9280-1141EC3EF515}" type="slidenum">
              <a:rPr lang="nl-NL" smtClean="0"/>
              <a:t>48</a:t>
            </a:fld>
            <a:endParaRPr lang="nl-NL"/>
          </a:p>
        </p:txBody>
      </p:sp>
    </p:spTree>
    <p:extLst>
      <p:ext uri="{BB962C8B-B14F-4D97-AF65-F5344CB8AC3E}">
        <p14:creationId xmlns:p14="http://schemas.microsoft.com/office/powerpoint/2010/main" val="361749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a:t>
            </a:fld>
            <a:endParaRPr lang="nl-NL"/>
          </a:p>
        </p:txBody>
      </p:sp>
    </p:spTree>
    <p:extLst>
      <p:ext uri="{BB962C8B-B14F-4D97-AF65-F5344CB8AC3E}">
        <p14:creationId xmlns:p14="http://schemas.microsoft.com/office/powerpoint/2010/main" val="122213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118697"/>
                </a:solidFill>
                <a:effectLst/>
                <a:latin typeface="Calibri" panose="020F0502020204030204" pitchFamily="34" charset="0"/>
              </a:rPr>
              <a:t>Jouw rekening bestaat uit 4 onderdelen: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de kosten voor gas en </a:t>
            </a:r>
            <a:r>
              <a:rPr lang="nl-NL" dirty="0" err="1">
                <a:solidFill>
                  <a:srgbClr val="118697"/>
                </a:solidFill>
                <a:effectLst/>
                <a:latin typeface="Calibri" panose="020F0502020204030204" pitchFamily="34" charset="0"/>
              </a:rPr>
              <a:t>electriciteit</a:t>
            </a:r>
            <a:r>
              <a:rPr lang="nl-NL" dirty="0">
                <a:solidFill>
                  <a:srgbClr val="118697"/>
                </a:solidFill>
                <a:effectLst/>
                <a:latin typeface="Calibri" panose="020F050202020403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kosten voor netbeheer (aansluiting, de meter en het transport van energie) en het energiebedrijf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diverse belastingen</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‘Overige kosten’: kan variëren per aanbieder, zoals administratiekosten, CO2-compensatie en vaste leveringskosten</a:t>
            </a:r>
          </a:p>
          <a:p>
            <a:endParaRPr lang="nl-NL" dirty="0"/>
          </a:p>
          <a:p>
            <a:r>
              <a:rPr lang="nl-NL" b="1" dirty="0" err="1"/>
              <a:t>Regioteslag</a:t>
            </a:r>
            <a:r>
              <a:rPr lang="nl-NL"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118697"/>
                </a:solidFill>
                <a:effectLst/>
                <a:latin typeface="Calibri" panose="020F0502020204030204" pitchFamily="34" charset="0"/>
              </a:rPr>
              <a:t>Wat is regiotoeslag? Het gas in Nederland komt vanuit Slochteren in Groningen. Van daaruit wordt het vervoerd naar alle huishoudens. Voor dit vervoer worden kosten gemaakt, die hoger worden naarmate de afstand groter wordt. Om deze kosten te kunnen dekken, werd tijdens de liberalisering van de energiemarkt de regiotoeslag ingevoerd. Omdat bijvoorbeeld Zeeland verder van Groningen af ligt dan Drenthe, betaalden ze in Zeeland meer regiotoeslag. Echter, deze toeslag is per 1 januari 2020 afgeschaft. (</a:t>
            </a:r>
            <a:r>
              <a:rPr lang="nl-NL" dirty="0">
                <a:solidFill>
                  <a:srgbClr val="118697"/>
                </a:solidFill>
                <a:effectLst/>
                <a:latin typeface="Calibri" panose="020F0502020204030204" pitchFamily="34" charset="0"/>
                <a:hlinkClick r:id="rId3"/>
              </a:rPr>
              <a:t>https://www.energiekamer.nl/energienota/regios/</a:t>
            </a:r>
            <a:r>
              <a:rPr lang="nl-NL" dirty="0">
                <a:solidFill>
                  <a:srgbClr val="118697"/>
                </a:solidFill>
                <a:effectLst/>
                <a:latin typeface="Calibri" panose="020F0502020204030204" pitchFamily="34" charset="0"/>
              </a:rPr>
              <a:t>) Toch komt deze soms nog voor op energierekeningen.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5</a:t>
            </a:fld>
            <a:endParaRPr lang="nl-NL"/>
          </a:p>
        </p:txBody>
      </p:sp>
    </p:spTree>
    <p:extLst>
      <p:ext uri="{BB962C8B-B14F-4D97-AF65-F5344CB8AC3E}">
        <p14:creationId xmlns:p14="http://schemas.microsoft.com/office/powerpoint/2010/main" val="312689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Ongeveer 50% aan verwarming alleen. Ongeveer 70% aan gas in totaal (dus verwarming, koken, warm water).  </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7</a:t>
            </a:fld>
            <a:endParaRPr lang="nl-NL"/>
          </a:p>
        </p:txBody>
      </p:sp>
    </p:spTree>
    <p:extLst>
      <p:ext uri="{BB962C8B-B14F-4D97-AF65-F5344CB8AC3E}">
        <p14:creationId xmlns:p14="http://schemas.microsoft.com/office/powerpoint/2010/main" val="69318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Ruim 30% van je energierekening gaat op aan elektriciteit. Zuinig zijn bespaart geld en is beter voor het milieu.</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9</a:t>
            </a:fld>
            <a:endParaRPr lang="nl-NL"/>
          </a:p>
        </p:txBody>
      </p:sp>
    </p:spTree>
    <p:extLst>
      <p:ext uri="{BB962C8B-B14F-4D97-AF65-F5344CB8AC3E}">
        <p14:creationId xmlns:p14="http://schemas.microsoft.com/office/powerpoint/2010/main" val="385777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906F9BD-A7BF-8B40-9280-1141EC3EF515}" type="slidenum">
              <a:rPr lang="nl-NL" smtClean="0"/>
              <a:t>10</a:t>
            </a:fld>
            <a:endParaRPr lang="nl-NL"/>
          </a:p>
        </p:txBody>
      </p:sp>
    </p:spTree>
    <p:extLst>
      <p:ext uri="{BB962C8B-B14F-4D97-AF65-F5344CB8AC3E}">
        <p14:creationId xmlns:p14="http://schemas.microsoft.com/office/powerpoint/2010/main" val="92875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Zo’n 1/3 deel (30%) van het gasgebruik is voor warm water. Lijkt misschien niet veel, maar over een heel jaar tikt het aardig aan.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11</a:t>
            </a:fld>
            <a:endParaRPr lang="nl-NL"/>
          </a:p>
        </p:txBody>
      </p:sp>
    </p:spTree>
    <p:extLst>
      <p:ext uri="{BB962C8B-B14F-4D97-AF65-F5344CB8AC3E}">
        <p14:creationId xmlns:p14="http://schemas.microsoft.com/office/powerpoint/2010/main" val="242254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787" y="282914"/>
            <a:ext cx="11277600" cy="1455945"/>
          </a:xfrm>
          <a:prstGeom prst="rect">
            <a:avLst/>
          </a:prstGeom>
        </p:spPr>
        <p:txBody>
          <a:bodyPr anchor="t"/>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3641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90611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430156" y="2050477"/>
            <a:ext cx="5442054" cy="3600815"/>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249374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337763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628" y="314209"/>
            <a:ext cx="11438744" cy="1416585"/>
          </a:xfrm>
          <a:prstGeom prst="rect">
            <a:avLst/>
          </a:prstGeo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326974" y="1987316"/>
            <a:ext cx="5442054" cy="3600815"/>
          </a:xfrm>
          <a:prstGeom prst="rect">
            <a:avLst/>
          </a:prstGeom>
        </p:spPr>
        <p:txBody>
          <a:bodyPr/>
          <a:lstStyle>
            <a:lvl1pPr marL="514350" indent="-514350">
              <a:buFont typeface="+mj-lt"/>
              <a:buAutoNum type="alphaUcPeriod"/>
              <a:defRPr>
                <a:solidFill>
                  <a:schemeClr val="bg1"/>
                </a:solidFill>
              </a:defRPr>
            </a:lvl1pPr>
            <a:lvl2pPr marL="914400" indent="-457200">
              <a:buFont typeface="+mj-lt"/>
              <a:buAutoNum type="alphaUcPeriod"/>
              <a:defRPr>
                <a:solidFill>
                  <a:schemeClr val="bg1"/>
                </a:solidFill>
              </a:defRPr>
            </a:lvl2pPr>
            <a:lvl3pPr marL="1371600" indent="-457200">
              <a:buFont typeface="+mj-lt"/>
              <a:buAutoNum type="alphaUcPeriod"/>
              <a:defRPr>
                <a:solidFill>
                  <a:schemeClr val="bg1"/>
                </a:solidFill>
              </a:defRPr>
            </a:lvl3pPr>
            <a:lvl4pPr marL="1714500" indent="-342900">
              <a:buFont typeface="+mj-lt"/>
              <a:buAutoNum type="alphaUcPeriod"/>
              <a:defRPr>
                <a:solidFill>
                  <a:schemeClr val="bg1"/>
                </a:solidFill>
              </a:defRPr>
            </a:lvl4pPr>
            <a:lvl5pPr marL="2171700" indent="-342900">
              <a:buFont typeface="+mj-lt"/>
              <a:buAutoNum type="alphaUcPeriod"/>
              <a:defRPr>
                <a:solidFill>
                  <a:schemeClr val="bg1"/>
                </a:solidFill>
              </a:defRPr>
            </a:lvl5pPr>
          </a:lstStyle>
          <a:p>
            <a:pPr lvl="0"/>
            <a:r>
              <a:rPr lang="en-GB" dirty="0"/>
              <a:t>Click to edit Master text styles</a:t>
            </a:r>
          </a:p>
          <a:p>
            <a:pPr lvl="1"/>
            <a:r>
              <a:rPr lang="en-GB" dirty="0" err="1"/>
              <a:t>ond</a:t>
            </a:r>
            <a:r>
              <a:rPr lang="en-GB" dirty="0"/>
              <a:t>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9854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3D83F50-8BF8-158C-551F-F7709D3CD8B5}"/>
              </a:ext>
            </a:extLst>
          </p:cNvPr>
          <p:cNvSpPr/>
          <p:nvPr userDrawn="1"/>
        </p:nvSpPr>
        <p:spPr>
          <a:xfrm>
            <a:off x="1" y="1690688"/>
            <a:ext cx="6096000" cy="4230427"/>
          </a:xfrm>
          <a:prstGeom prst="rect">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8" name="Rechthoek 7">
            <a:extLst>
              <a:ext uri="{FF2B5EF4-FFF2-40B4-BE49-F238E27FC236}">
                <a16:creationId xmlns:a16="http://schemas.microsoft.com/office/drawing/2014/main" id="{20A9510B-F642-7B31-0570-17F2C0BB8285}"/>
              </a:ext>
            </a:extLst>
          </p:cNvPr>
          <p:cNvSpPr/>
          <p:nvPr userDrawn="1"/>
        </p:nvSpPr>
        <p:spPr>
          <a:xfrm>
            <a:off x="6096000" y="1690688"/>
            <a:ext cx="6096000" cy="4230427"/>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
        <p:nvSpPr>
          <p:cNvPr id="9" name="Rechthoek 8">
            <a:extLst>
              <a:ext uri="{FF2B5EF4-FFF2-40B4-BE49-F238E27FC236}">
                <a16:creationId xmlns:a16="http://schemas.microsoft.com/office/drawing/2014/main" id="{784CB2A5-9E28-97D6-78F6-BE2BE2B50C4F}"/>
              </a:ext>
            </a:extLst>
          </p:cNvPr>
          <p:cNvSpPr/>
          <p:nvPr userDrawn="1"/>
        </p:nvSpPr>
        <p:spPr>
          <a:xfrm>
            <a:off x="-7060366" y="1987316"/>
            <a:ext cx="6096000" cy="950756"/>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 name="Content Placeholder 2"/>
          <p:cNvSpPr>
            <a:spLocks noGrp="1"/>
          </p:cNvSpPr>
          <p:nvPr>
            <p:ph idx="1"/>
          </p:nvPr>
        </p:nvSpPr>
        <p:spPr>
          <a:xfrm>
            <a:off x="326974" y="1987316"/>
            <a:ext cx="5442054" cy="3600815"/>
          </a:xfrm>
          <a:prstGeom prst="rect">
            <a:avLst/>
          </a:prstGeom>
        </p:spPr>
        <p:txBody>
          <a:bodyPr/>
          <a:lstStyle>
            <a:lvl1pPr marL="514350" indent="-514350">
              <a:buFont typeface="+mj-lt"/>
              <a:buAutoNum type="alphaUcPeriod"/>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3619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81214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355182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88602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07334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242160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4-12-2023</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11082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989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p:titleStyle>
    <p:bodyStyle>
      <a:lvl1pPr marL="514350" indent="-514350" algn="l" defTabSz="914400" rtl="0" eaLnBrk="1" latinLnBrk="0" hangingPunct="1">
        <a:lnSpc>
          <a:spcPct val="90000"/>
        </a:lnSpc>
        <a:spcBef>
          <a:spcPts val="1000"/>
        </a:spcBef>
        <a:buFont typeface="+mj-lt"/>
        <a:buAutoNum type="alphaLcParen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LcParen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LcParen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LcParen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LcParen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tif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22.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4.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tif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8.tiff"/><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8.tiff"/><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4.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tif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286906-660B-3EB4-2B98-5C4D5BE9D1DD}"/>
              </a:ext>
            </a:extLst>
          </p:cNvPr>
          <p:cNvSpPr/>
          <p:nvPr/>
        </p:nvSpPr>
        <p:spPr>
          <a:xfrm>
            <a:off x="0" y="2016369"/>
            <a:ext cx="12192000" cy="3657599"/>
          </a:xfrm>
          <a:prstGeom prst="rect">
            <a:avLst/>
          </a:prstGeom>
          <a:solidFill>
            <a:srgbClr val="C4E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119"/>
          </a:p>
        </p:txBody>
      </p:sp>
      <p:pic>
        <p:nvPicPr>
          <p:cNvPr id="14" name="Afbeelding 13" descr="Afbeelding met kat, binnen, neerleggen, wit">
            <a:extLst>
              <a:ext uri="{FF2B5EF4-FFF2-40B4-BE49-F238E27FC236}">
                <a16:creationId xmlns:a16="http://schemas.microsoft.com/office/drawing/2014/main" id="{FFB3E58E-3F41-5E3F-095A-4F6072DEBD6D}"/>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0" name="Rechthoek 9">
            <a:extLst>
              <a:ext uri="{FF2B5EF4-FFF2-40B4-BE49-F238E27FC236}">
                <a16:creationId xmlns:a16="http://schemas.microsoft.com/office/drawing/2014/main" id="{42CC259C-D7CC-CE83-1871-BE25E25FFF7F}"/>
              </a:ext>
            </a:extLst>
          </p:cNvPr>
          <p:cNvSpPr/>
          <p:nvPr/>
        </p:nvSpPr>
        <p:spPr>
          <a:xfrm>
            <a:off x="0" y="-11724"/>
            <a:ext cx="12192000" cy="20280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B524A9BD-8278-1264-4F90-B96F0CDADDEE}"/>
              </a:ext>
            </a:extLst>
          </p:cNvPr>
          <p:cNvSpPr/>
          <p:nvPr/>
        </p:nvSpPr>
        <p:spPr>
          <a:xfrm>
            <a:off x="-46072" y="5673968"/>
            <a:ext cx="12238072" cy="11840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7BDB561-A597-037A-488F-B2CAF00E8E6E}"/>
              </a:ext>
            </a:extLst>
          </p:cNvPr>
          <p:cNvSpPr>
            <a:spLocks noGrp="1"/>
          </p:cNvSpPr>
          <p:nvPr>
            <p:ph type="ctrTitle"/>
          </p:nvPr>
        </p:nvSpPr>
        <p:spPr>
          <a:xfrm>
            <a:off x="300346" y="244346"/>
            <a:ext cx="11613231" cy="2358177"/>
          </a:xfrm>
          <a:effectLst>
            <a:outerShdw blurRad="50800" dist="38100" dir="2700000" algn="tl" rotWithShape="0">
              <a:schemeClr val="bg1">
                <a:alpha val="40000"/>
              </a:schemeClr>
            </a:outerShdw>
          </a:effectLst>
        </p:spPr>
        <p:txBody>
          <a:bodyPr anchor="t" anchorCtr="0">
            <a:noAutofit/>
          </a:bodyPr>
          <a:lstStyle/>
          <a:p>
            <a:pPr algn="l"/>
            <a:r>
              <a:rPr lang="nl-NL" sz="6400" b="1" dirty="0">
                <a:latin typeface="Montserrat" pitchFamily="2" charset="77"/>
                <a:ea typeface="Open Sans Light" panose="020B0306030504020204" pitchFamily="34" charset="0"/>
                <a:cs typeface="Open Sans Light" panose="020B0306030504020204" pitchFamily="34" charset="0"/>
              </a:rPr>
              <a:t>Pubquiz energie besparen</a:t>
            </a:r>
            <a:br>
              <a:rPr lang="nl-NL" dirty="0">
                <a:latin typeface="Open Sans Light" panose="020B0306030504020204" pitchFamily="34" charset="0"/>
                <a:ea typeface="Open Sans Light" panose="020B0306030504020204" pitchFamily="34" charset="0"/>
                <a:cs typeface="Open Sans Light" panose="020B0306030504020204" pitchFamily="34" charset="0"/>
              </a:rPr>
            </a:br>
            <a:r>
              <a:rPr lang="nl-NL" sz="4577" b="0" dirty="0">
                <a:ea typeface="Open Sans Light" panose="020B0306030504020204" pitchFamily="34" charset="0"/>
                <a:cs typeface="Open Sans Light" panose="020B0306030504020204" pitchFamily="34" charset="0"/>
              </a:rPr>
              <a:t>Wat weet jij over energie besparen?</a:t>
            </a:r>
            <a:br>
              <a:rPr lang="nl-NL" sz="4577" b="0" dirty="0">
                <a:ea typeface="Open Sans Light" panose="020B0306030504020204" pitchFamily="34" charset="0"/>
                <a:cs typeface="Open Sans Light" panose="020B0306030504020204" pitchFamily="34" charset="0"/>
              </a:rPr>
            </a:br>
            <a:br>
              <a:rPr lang="nl-NL" sz="4577" b="0" dirty="0">
                <a:ea typeface="Open Sans Light" panose="020B0306030504020204" pitchFamily="34" charset="0"/>
                <a:cs typeface="Open Sans Light" panose="020B0306030504020204" pitchFamily="34" charset="0"/>
              </a:rPr>
            </a:br>
            <a:endParaRPr lang="nl-NL" sz="2975" b="0" dirty="0">
              <a:ea typeface="Open Sans Light" panose="020B0306030504020204" pitchFamily="34" charset="0"/>
              <a:cs typeface="Open Sans Light" panose="020B0306030504020204" pitchFamily="34" charset="0"/>
            </a:endParaRPr>
          </a:p>
        </p:txBody>
      </p:sp>
      <p:sp>
        <p:nvSpPr>
          <p:cNvPr id="5" name="Tekstvak 4">
            <a:extLst>
              <a:ext uri="{FF2B5EF4-FFF2-40B4-BE49-F238E27FC236}">
                <a16:creationId xmlns:a16="http://schemas.microsoft.com/office/drawing/2014/main" id="{2F3DFC61-11CD-030E-3238-FC11DC803848}"/>
              </a:ext>
            </a:extLst>
          </p:cNvPr>
          <p:cNvSpPr txBox="1"/>
          <p:nvPr/>
        </p:nvSpPr>
        <p:spPr>
          <a:xfrm>
            <a:off x="6302563" y="3816718"/>
            <a:ext cx="4681962" cy="1604350"/>
          </a:xfrm>
          <a:prstGeom prst="rect">
            <a:avLst/>
          </a:prstGeom>
          <a:noFill/>
        </p:spPr>
        <p:txBody>
          <a:bodyPr wrap="square" rtlCol="0">
            <a:spAutoFit/>
          </a:bodyPr>
          <a:lstStyle/>
          <a:p>
            <a:pPr>
              <a:lnSpc>
                <a:spcPts val="4000"/>
              </a:lnSpc>
            </a:pPr>
            <a:r>
              <a:rPr lang="nl-NL" sz="3200" b="1" dirty="0">
                <a:solidFill>
                  <a:schemeClr val="bg1"/>
                </a:solidFill>
                <a:latin typeface="Montserrat" pitchFamily="2" charset="77"/>
                <a:ea typeface="Open Sans Light" panose="020B0306030504020204" pitchFamily="34" charset="0"/>
                <a:cs typeface="Open Sans Light" panose="020B0306030504020204" pitchFamily="34" charset="0"/>
              </a:rPr>
              <a:t>Maak kans op een </a:t>
            </a:r>
            <a:r>
              <a:rPr lang="nl-NL" sz="3200" b="1" dirty="0" err="1">
                <a:solidFill>
                  <a:schemeClr val="bg1"/>
                </a:solidFill>
                <a:latin typeface="Montserrat" pitchFamily="2" charset="77"/>
                <a:ea typeface="Open Sans Light" panose="020B0306030504020204" pitchFamily="34" charset="0"/>
                <a:cs typeface="Open Sans Light" panose="020B0306030504020204" pitchFamily="34" charset="0"/>
              </a:rPr>
              <a:t>bespaarbox</a:t>
            </a:r>
            <a:r>
              <a:rPr lang="nl-NL" sz="3200" b="1" dirty="0">
                <a:solidFill>
                  <a:schemeClr val="bg1"/>
                </a:solidFill>
                <a:latin typeface="Montserrat" pitchFamily="2" charset="77"/>
                <a:ea typeface="Open Sans Light" panose="020B0306030504020204" pitchFamily="34" charset="0"/>
                <a:cs typeface="Open Sans Light" panose="020B0306030504020204" pitchFamily="34" charset="0"/>
              </a:rPr>
              <a:t> ter waarde van 50 euro</a:t>
            </a:r>
            <a:endParaRPr lang="nl-NL" sz="3200" b="1" dirty="0">
              <a:solidFill>
                <a:schemeClr val="bg1"/>
              </a:solidFill>
              <a:latin typeface="Montserrat" pitchFamily="2" charset="77"/>
            </a:endParaRPr>
          </a:p>
        </p:txBody>
      </p:sp>
      <p:grpSp>
        <p:nvGrpSpPr>
          <p:cNvPr id="11" name="Groep 10">
            <a:extLst>
              <a:ext uri="{FF2B5EF4-FFF2-40B4-BE49-F238E27FC236}">
                <a16:creationId xmlns:a16="http://schemas.microsoft.com/office/drawing/2014/main" id="{2FDD8B71-EE21-8B8F-743F-F5C796EFBEC0}"/>
              </a:ext>
            </a:extLst>
          </p:cNvPr>
          <p:cNvGrpSpPr/>
          <p:nvPr/>
        </p:nvGrpSpPr>
        <p:grpSpPr>
          <a:xfrm>
            <a:off x="10397946" y="-2422167"/>
            <a:ext cx="2767260" cy="1200329"/>
            <a:chOff x="350778" y="5377958"/>
            <a:chExt cx="2366205" cy="1026367"/>
          </a:xfrm>
        </p:grpSpPr>
        <p:pic>
          <p:nvPicPr>
            <p:cNvPr id="13" name="Afbeelding 7">
              <a:extLst>
                <a:ext uri="{FF2B5EF4-FFF2-40B4-BE49-F238E27FC236}">
                  <a16:creationId xmlns:a16="http://schemas.microsoft.com/office/drawing/2014/main" id="{6355F9A1-6B5F-2DC5-47A7-C94B5852203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0778" y="5377958"/>
              <a:ext cx="2363230" cy="546545"/>
            </a:xfrm>
            <a:prstGeom prst="rect">
              <a:avLst/>
            </a:prstGeom>
            <a:noFill/>
          </p:spPr>
        </p:pic>
        <p:pic>
          <p:nvPicPr>
            <p:cNvPr id="15" name="Afbeelding 14">
              <a:extLst>
                <a:ext uri="{FF2B5EF4-FFF2-40B4-BE49-F238E27FC236}">
                  <a16:creationId xmlns:a16="http://schemas.microsoft.com/office/drawing/2014/main" id="{61245D05-CC09-F14C-BEC0-C96158F417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7513" y="5624855"/>
              <a:ext cx="779470" cy="779470"/>
            </a:xfrm>
            <a:prstGeom prst="rect">
              <a:avLst/>
            </a:prstGeom>
          </p:spPr>
        </p:pic>
        <p:pic>
          <p:nvPicPr>
            <p:cNvPr id="16" name="Afbeelding 15" descr="Afbeelding met tekst, teken, stoppen&#10;&#10;Automatisch gegenereerde beschrijving">
              <a:extLst>
                <a:ext uri="{FF2B5EF4-FFF2-40B4-BE49-F238E27FC236}">
                  <a16:creationId xmlns:a16="http://schemas.microsoft.com/office/drawing/2014/main" id="{46E9A5F8-A9B2-2CAD-372F-D15E0D56D4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6822" y="5624855"/>
              <a:ext cx="779470" cy="762825"/>
            </a:xfrm>
            <a:prstGeom prst="rect">
              <a:avLst/>
            </a:prstGeom>
          </p:spPr>
        </p:pic>
      </p:grpSp>
      <p:grpSp>
        <p:nvGrpSpPr>
          <p:cNvPr id="12" name="Groep 11">
            <a:extLst>
              <a:ext uri="{FF2B5EF4-FFF2-40B4-BE49-F238E27FC236}">
                <a16:creationId xmlns:a16="http://schemas.microsoft.com/office/drawing/2014/main" id="{D9B62D4B-695D-6808-FFD5-B8796E92CF09}"/>
              </a:ext>
            </a:extLst>
          </p:cNvPr>
          <p:cNvGrpSpPr/>
          <p:nvPr/>
        </p:nvGrpSpPr>
        <p:grpSpPr>
          <a:xfrm>
            <a:off x="300346" y="5889059"/>
            <a:ext cx="4681961" cy="742125"/>
            <a:chOff x="300346" y="6040723"/>
            <a:chExt cx="3372876" cy="534626"/>
          </a:xfrm>
        </p:grpSpPr>
        <p:pic>
          <p:nvPicPr>
            <p:cNvPr id="3" name="Afbeelding 7">
              <a:extLst>
                <a:ext uri="{FF2B5EF4-FFF2-40B4-BE49-F238E27FC236}">
                  <a16:creationId xmlns:a16="http://schemas.microsoft.com/office/drawing/2014/main" id="{63848F2D-FE6C-4563-9769-EF13A59A3D1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426298" y="6055702"/>
              <a:ext cx="2246924" cy="519647"/>
            </a:xfrm>
            <a:prstGeom prst="rect">
              <a:avLst/>
            </a:prstGeom>
            <a:noFill/>
          </p:spPr>
        </p:pic>
        <p:grpSp>
          <p:nvGrpSpPr>
            <p:cNvPr id="4" name="Groep 3">
              <a:extLst>
                <a:ext uri="{FF2B5EF4-FFF2-40B4-BE49-F238E27FC236}">
                  <a16:creationId xmlns:a16="http://schemas.microsoft.com/office/drawing/2014/main" id="{487A2066-A228-7F37-8FAA-79F370566265}"/>
                </a:ext>
              </a:extLst>
            </p:cNvPr>
            <p:cNvGrpSpPr/>
            <p:nvPr/>
          </p:nvGrpSpPr>
          <p:grpSpPr>
            <a:xfrm>
              <a:off x="300346" y="6040723"/>
              <a:ext cx="1029248" cy="483247"/>
              <a:chOff x="10966158" y="6204705"/>
              <a:chExt cx="1005987" cy="472326"/>
            </a:xfrm>
          </p:grpSpPr>
          <p:pic>
            <p:nvPicPr>
              <p:cNvPr id="6" name="Afbeelding 5">
                <a:extLst>
                  <a:ext uri="{FF2B5EF4-FFF2-40B4-BE49-F238E27FC236}">
                    <a16:creationId xmlns:a16="http://schemas.microsoft.com/office/drawing/2014/main" id="{4B1690D5-0919-8FCB-19B3-8A490109EB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7" name="Afbeelding 6" descr="Afbeelding met tekst, teken, stoppen&#10;&#10;Automatisch gegenereerde beschrijving">
                <a:extLst>
                  <a:ext uri="{FF2B5EF4-FFF2-40B4-BE49-F238E27FC236}">
                    <a16:creationId xmlns:a16="http://schemas.microsoft.com/office/drawing/2014/main" id="{7486856C-3AA3-25C9-09B2-6BCC4C0A49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grpSp>
      <p:grpSp>
        <p:nvGrpSpPr>
          <p:cNvPr id="30" name="Graphic 6">
            <a:extLst>
              <a:ext uri="{FF2B5EF4-FFF2-40B4-BE49-F238E27FC236}">
                <a16:creationId xmlns:a16="http://schemas.microsoft.com/office/drawing/2014/main" id="{0C25A519-AD83-2A2A-7801-5615F389498E}"/>
              </a:ext>
            </a:extLst>
          </p:cNvPr>
          <p:cNvGrpSpPr>
            <a:grpSpLocks noChangeAspect="1"/>
          </p:cNvGrpSpPr>
          <p:nvPr/>
        </p:nvGrpSpPr>
        <p:grpSpPr>
          <a:xfrm>
            <a:off x="10692986" y="6374693"/>
            <a:ext cx="1198668" cy="185171"/>
            <a:chOff x="5247287" y="2758698"/>
            <a:chExt cx="4933218" cy="762088"/>
          </a:xfrm>
          <a:solidFill>
            <a:schemeClr val="tx1"/>
          </a:solidFill>
        </p:grpSpPr>
        <p:sp>
          <p:nvSpPr>
            <p:cNvPr id="31" name="Freeform 30">
              <a:extLst>
                <a:ext uri="{FF2B5EF4-FFF2-40B4-BE49-F238E27FC236}">
                  <a16:creationId xmlns:a16="http://schemas.microsoft.com/office/drawing/2014/main" id="{D3B5F36C-D478-7309-7534-C69856BE13E6}"/>
                </a:ext>
              </a:extLst>
            </p:cNvPr>
            <p:cNvSpPr/>
            <p:nvPr/>
          </p:nvSpPr>
          <p:spPr>
            <a:xfrm>
              <a:off x="5247287" y="2758698"/>
              <a:ext cx="374983" cy="750461"/>
            </a:xfrm>
            <a:custGeom>
              <a:avLst/>
              <a:gdLst>
                <a:gd name="connsiteX0" fmla="*/ 155331 w 374983"/>
                <a:gd name="connsiteY0" fmla="*/ 226520 h 750461"/>
                <a:gd name="connsiteX1" fmla="*/ 280045 w 374983"/>
                <a:gd name="connsiteY1" fmla="*/ 375271 h 750461"/>
                <a:gd name="connsiteX2" fmla="*/ 374992 w 374983"/>
                <a:gd name="connsiteY2" fmla="*/ 262026 h 750461"/>
                <a:gd name="connsiteX3" fmla="*/ 155331 w 374983"/>
                <a:gd name="connsiteY3" fmla="*/ 20 h 750461"/>
                <a:gd name="connsiteX4" fmla="*/ 155331 w 374983"/>
                <a:gd name="connsiteY4" fmla="*/ 10 h 750461"/>
                <a:gd name="connsiteX5" fmla="*/ 8 w 374983"/>
                <a:gd name="connsiteY5" fmla="*/ 10 h 750461"/>
                <a:gd name="connsiteX6" fmla="*/ 8 w 374983"/>
                <a:gd name="connsiteY6" fmla="*/ 750471 h 750461"/>
                <a:gd name="connsiteX7" fmla="*/ 155331 w 374983"/>
                <a:gd name="connsiteY7" fmla="*/ 750460 h 750461"/>
                <a:gd name="connsiteX8" fmla="*/ 155331 w 374983"/>
                <a:gd name="connsiteY8" fmla="*/ 226520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83" h="750461">
                  <a:moveTo>
                    <a:pt x="155331" y="226520"/>
                  </a:moveTo>
                  <a:lnTo>
                    <a:pt x="280045" y="375271"/>
                  </a:lnTo>
                  <a:lnTo>
                    <a:pt x="374992" y="262026"/>
                  </a:lnTo>
                  <a:lnTo>
                    <a:pt x="155331" y="20"/>
                  </a:lnTo>
                  <a:lnTo>
                    <a:pt x="155331" y="10"/>
                  </a:lnTo>
                  <a:lnTo>
                    <a:pt x="8" y="10"/>
                  </a:lnTo>
                  <a:lnTo>
                    <a:pt x="8" y="750471"/>
                  </a:lnTo>
                  <a:lnTo>
                    <a:pt x="155331" y="750460"/>
                  </a:lnTo>
                  <a:lnTo>
                    <a:pt x="155331" y="226520"/>
                  </a:lnTo>
                  <a:close/>
                </a:path>
              </a:pathLst>
            </a:custGeom>
            <a:solidFill>
              <a:schemeClr val="tx1"/>
            </a:solidFill>
            <a:ln w="10286" cap="flat">
              <a:noFill/>
              <a:prstDash val="solid"/>
              <a:round/>
            </a:ln>
          </p:spPr>
          <p:txBody>
            <a:bodyPr rtlCol="0" anchor="ctr"/>
            <a:lstStyle/>
            <a:p>
              <a:endParaRPr lang="en-NL"/>
            </a:p>
          </p:txBody>
        </p:sp>
        <p:sp>
          <p:nvSpPr>
            <p:cNvPr id="32" name="Freeform 31">
              <a:extLst>
                <a:ext uri="{FF2B5EF4-FFF2-40B4-BE49-F238E27FC236}">
                  <a16:creationId xmlns:a16="http://schemas.microsoft.com/office/drawing/2014/main" id="{3DB7CB13-ED4C-337D-08B0-F000EB471D0A}"/>
                </a:ext>
              </a:extLst>
            </p:cNvPr>
            <p:cNvSpPr/>
            <p:nvPr/>
          </p:nvSpPr>
          <p:spPr>
            <a:xfrm>
              <a:off x="5841962" y="2799971"/>
              <a:ext cx="155322" cy="709188"/>
            </a:xfrm>
            <a:custGeom>
              <a:avLst/>
              <a:gdLst>
                <a:gd name="connsiteX0" fmla="*/ 9 w 155322"/>
                <a:gd name="connsiteY0" fmla="*/ 709198 h 709188"/>
                <a:gd name="connsiteX1" fmla="*/ 155332 w 155322"/>
                <a:gd name="connsiteY1" fmla="*/ 709198 h 709188"/>
                <a:gd name="connsiteX2" fmla="*/ 155332 w 155322"/>
                <a:gd name="connsiteY2" fmla="*/ 10 h 709188"/>
                <a:gd name="connsiteX3" fmla="*/ 9 w 155322"/>
                <a:gd name="connsiteY3" fmla="*/ 185258 h 709188"/>
                <a:gd name="connsiteX4" fmla="*/ 9 w 155322"/>
                <a:gd name="connsiteY4" fmla="*/ 709198 h 70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2" h="709188">
                  <a:moveTo>
                    <a:pt x="9" y="709198"/>
                  </a:moveTo>
                  <a:lnTo>
                    <a:pt x="155332" y="709198"/>
                  </a:lnTo>
                  <a:lnTo>
                    <a:pt x="155332" y="10"/>
                  </a:lnTo>
                  <a:lnTo>
                    <a:pt x="9" y="185258"/>
                  </a:lnTo>
                  <a:lnTo>
                    <a:pt x="9" y="709198"/>
                  </a:lnTo>
                  <a:close/>
                </a:path>
              </a:pathLst>
            </a:custGeom>
            <a:solidFill>
              <a:schemeClr val="tx1"/>
            </a:solidFill>
            <a:ln w="10286" cap="flat">
              <a:noFill/>
              <a:prstDash val="solid"/>
              <a:round/>
            </a:ln>
          </p:spPr>
          <p:txBody>
            <a:bodyPr rtlCol="0" anchor="ctr"/>
            <a:lstStyle/>
            <a:p>
              <a:endParaRPr lang="en-NL"/>
            </a:p>
          </p:txBody>
        </p:sp>
        <p:sp>
          <p:nvSpPr>
            <p:cNvPr id="33" name="Freeform 32">
              <a:extLst>
                <a:ext uri="{FF2B5EF4-FFF2-40B4-BE49-F238E27FC236}">
                  <a16:creationId xmlns:a16="http://schemas.microsoft.com/office/drawing/2014/main" id="{E02996EC-20F4-35B4-421C-222FAEE018BA}"/>
                </a:ext>
              </a:extLst>
            </p:cNvPr>
            <p:cNvSpPr/>
            <p:nvPr/>
          </p:nvSpPr>
          <p:spPr>
            <a:xfrm>
              <a:off x="5402609" y="2758698"/>
              <a:ext cx="594675" cy="750450"/>
            </a:xfrm>
            <a:custGeom>
              <a:avLst/>
              <a:gdLst>
                <a:gd name="connsiteX0" fmla="*/ 439361 w 594675"/>
                <a:gd name="connsiteY0" fmla="*/ 10 h 750450"/>
                <a:gd name="connsiteX1" fmla="*/ 219670 w 594675"/>
                <a:gd name="connsiteY1" fmla="*/ 262026 h 750450"/>
                <a:gd name="connsiteX2" fmla="*/ 124722 w 594675"/>
                <a:gd name="connsiteY2" fmla="*/ 375271 h 750450"/>
                <a:gd name="connsiteX3" fmla="*/ 9 w 594675"/>
                <a:gd name="connsiteY3" fmla="*/ 524011 h 750450"/>
                <a:gd name="connsiteX4" fmla="*/ 9 w 594675"/>
                <a:gd name="connsiteY4" fmla="*/ 750460 h 750450"/>
                <a:gd name="connsiteX5" fmla="*/ 71 w 594675"/>
                <a:gd name="connsiteY5" fmla="*/ 750460 h 750450"/>
                <a:gd name="connsiteX6" fmla="*/ 439361 w 594675"/>
                <a:gd name="connsiteY6" fmla="*/ 226531 h 750450"/>
                <a:gd name="connsiteX7" fmla="*/ 594684 w 594675"/>
                <a:gd name="connsiteY7" fmla="*/ 41283 h 750450"/>
                <a:gd name="connsiteX8" fmla="*/ 594684 w 594675"/>
                <a:gd name="connsiteY8" fmla="*/ 10 h 750450"/>
                <a:gd name="connsiteX9" fmla="*/ 439361 w 594675"/>
                <a:gd name="connsiteY9" fmla="*/ 10 h 7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675" h="750450">
                  <a:moveTo>
                    <a:pt x="439361" y="10"/>
                  </a:moveTo>
                  <a:lnTo>
                    <a:pt x="219670" y="262026"/>
                  </a:lnTo>
                  <a:lnTo>
                    <a:pt x="124722" y="375271"/>
                  </a:lnTo>
                  <a:lnTo>
                    <a:pt x="9" y="524011"/>
                  </a:lnTo>
                  <a:lnTo>
                    <a:pt x="9" y="750460"/>
                  </a:lnTo>
                  <a:lnTo>
                    <a:pt x="71" y="750460"/>
                  </a:lnTo>
                  <a:lnTo>
                    <a:pt x="439361" y="226531"/>
                  </a:lnTo>
                  <a:lnTo>
                    <a:pt x="594684" y="41283"/>
                  </a:lnTo>
                  <a:lnTo>
                    <a:pt x="594684" y="10"/>
                  </a:lnTo>
                  <a:lnTo>
                    <a:pt x="439361" y="10"/>
                  </a:lnTo>
                  <a:close/>
                </a:path>
              </a:pathLst>
            </a:custGeom>
            <a:solidFill>
              <a:srgbClr val="32E6B9"/>
            </a:solidFill>
            <a:ln w="10286" cap="flat">
              <a:noFill/>
              <a:prstDash val="solid"/>
              <a:round/>
            </a:ln>
          </p:spPr>
          <p:txBody>
            <a:bodyPr rtlCol="0" anchor="ctr"/>
            <a:lstStyle/>
            <a:p>
              <a:endParaRPr lang="en-NL"/>
            </a:p>
          </p:txBody>
        </p:sp>
        <p:sp>
          <p:nvSpPr>
            <p:cNvPr id="34" name="Freeform 33">
              <a:extLst>
                <a:ext uri="{FF2B5EF4-FFF2-40B4-BE49-F238E27FC236}">
                  <a16:creationId xmlns:a16="http://schemas.microsoft.com/office/drawing/2014/main" id="{62408B6A-C03F-3378-691D-78290DADED09}"/>
                </a:ext>
              </a:extLst>
            </p:cNvPr>
            <p:cNvSpPr/>
            <p:nvPr/>
          </p:nvSpPr>
          <p:spPr>
            <a:xfrm>
              <a:off x="9631569" y="2969041"/>
              <a:ext cx="548936" cy="551745"/>
            </a:xfrm>
            <a:custGeom>
              <a:avLst/>
              <a:gdLst>
                <a:gd name="connsiteX0" fmla="*/ 378210 w 548936"/>
                <a:gd name="connsiteY0" fmla="*/ 379474 h 551745"/>
                <a:gd name="connsiteX1" fmla="*/ 280865 w 548936"/>
                <a:gd name="connsiteY1" fmla="*/ 419632 h 551745"/>
                <a:gd name="connsiteX2" fmla="*/ 183529 w 548936"/>
                <a:gd name="connsiteY2" fmla="*/ 379474 h 551745"/>
                <a:gd name="connsiteX3" fmla="*/ 146816 w 548936"/>
                <a:gd name="connsiteY3" fmla="*/ 275872 h 551745"/>
                <a:gd name="connsiteX4" fmla="*/ 183529 w 548936"/>
                <a:gd name="connsiteY4" fmla="*/ 172301 h 551745"/>
                <a:gd name="connsiteX5" fmla="*/ 280865 w 548936"/>
                <a:gd name="connsiteY5" fmla="*/ 132132 h 551745"/>
                <a:gd name="connsiteX6" fmla="*/ 378210 w 548936"/>
                <a:gd name="connsiteY6" fmla="*/ 172301 h 551745"/>
                <a:gd name="connsiteX7" fmla="*/ 414903 w 548936"/>
                <a:gd name="connsiteY7" fmla="*/ 275872 h 551745"/>
                <a:gd name="connsiteX8" fmla="*/ 378210 w 548936"/>
                <a:gd name="connsiteY8" fmla="*/ 379474 h 551745"/>
                <a:gd name="connsiteX9" fmla="*/ 403210 w 548936"/>
                <a:gd name="connsiteY9" fmla="*/ 11637 h 551745"/>
                <a:gd name="connsiteX10" fmla="*/ 403210 w 548936"/>
                <a:gd name="connsiteY10" fmla="*/ 70816 h 551745"/>
                <a:gd name="connsiteX11" fmla="*/ 341507 w 548936"/>
                <a:gd name="connsiteY11" fmla="*/ 21147 h 551745"/>
                <a:gd name="connsiteX12" fmla="*/ 250018 w 548936"/>
                <a:gd name="connsiteY12" fmla="*/ 10 h 551745"/>
                <a:gd name="connsiteX13" fmla="*/ 72361 w 548936"/>
                <a:gd name="connsiteY13" fmla="*/ 81400 h 551745"/>
                <a:gd name="connsiteX14" fmla="*/ 15 w 548936"/>
                <a:gd name="connsiteY14" fmla="*/ 275872 h 551745"/>
                <a:gd name="connsiteX15" fmla="*/ 72361 w 548936"/>
                <a:gd name="connsiteY15" fmla="*/ 470365 h 551745"/>
                <a:gd name="connsiteX16" fmla="*/ 250018 w 548936"/>
                <a:gd name="connsiteY16" fmla="*/ 551755 h 551745"/>
                <a:gd name="connsiteX17" fmla="*/ 341507 w 548936"/>
                <a:gd name="connsiteY17" fmla="*/ 530607 h 551745"/>
                <a:gd name="connsiteX18" fmla="*/ 403210 w 548936"/>
                <a:gd name="connsiteY18" fmla="*/ 480928 h 551745"/>
                <a:gd name="connsiteX19" fmla="*/ 403210 w 548936"/>
                <a:gd name="connsiteY19" fmla="*/ 540128 h 551745"/>
                <a:gd name="connsiteX20" fmla="*/ 548951 w 548936"/>
                <a:gd name="connsiteY20" fmla="*/ 540128 h 551745"/>
                <a:gd name="connsiteX21" fmla="*/ 548951 w 548936"/>
                <a:gd name="connsiteY21" fmla="*/ 11637 h 551745"/>
                <a:gd name="connsiteX22" fmla="*/ 403210 w 548936"/>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6" h="551745">
                  <a:moveTo>
                    <a:pt x="378210" y="379474"/>
                  </a:moveTo>
                  <a:cubicBezTo>
                    <a:pt x="353745" y="406256"/>
                    <a:pt x="321293" y="419632"/>
                    <a:pt x="280865" y="419632"/>
                  </a:cubicBezTo>
                  <a:cubicBezTo>
                    <a:pt x="240436" y="419632"/>
                    <a:pt x="207994" y="406256"/>
                    <a:pt x="183529" y="379474"/>
                  </a:cubicBezTo>
                  <a:cubicBezTo>
                    <a:pt x="159064" y="352681"/>
                    <a:pt x="146816" y="318147"/>
                    <a:pt x="146816" y="275872"/>
                  </a:cubicBezTo>
                  <a:cubicBezTo>
                    <a:pt x="146816" y="233607"/>
                    <a:pt x="159064" y="199073"/>
                    <a:pt x="183529" y="172301"/>
                  </a:cubicBezTo>
                  <a:cubicBezTo>
                    <a:pt x="207994" y="145539"/>
                    <a:pt x="240436" y="132132"/>
                    <a:pt x="280865" y="132132"/>
                  </a:cubicBezTo>
                  <a:cubicBezTo>
                    <a:pt x="321293" y="132132"/>
                    <a:pt x="353745" y="145539"/>
                    <a:pt x="378210" y="172301"/>
                  </a:cubicBezTo>
                  <a:cubicBezTo>
                    <a:pt x="402675" y="199073"/>
                    <a:pt x="414903" y="233607"/>
                    <a:pt x="414903" y="275872"/>
                  </a:cubicBezTo>
                  <a:cubicBezTo>
                    <a:pt x="414903" y="318147"/>
                    <a:pt x="402675" y="352681"/>
                    <a:pt x="378210" y="379474"/>
                  </a:cubicBezTo>
                  <a:close/>
                  <a:moveTo>
                    <a:pt x="403210" y="11637"/>
                  </a:moveTo>
                  <a:lnTo>
                    <a:pt x="403210" y="70816"/>
                  </a:lnTo>
                  <a:cubicBezTo>
                    <a:pt x="389017" y="51806"/>
                    <a:pt x="368453" y="35260"/>
                    <a:pt x="341507" y="21147"/>
                  </a:cubicBezTo>
                  <a:cubicBezTo>
                    <a:pt x="314531" y="7066"/>
                    <a:pt x="284055" y="10"/>
                    <a:pt x="250018" y="10"/>
                  </a:cubicBezTo>
                  <a:cubicBezTo>
                    <a:pt x="179803" y="10"/>
                    <a:pt x="120581" y="27150"/>
                    <a:pt x="72361" y="81400"/>
                  </a:cubicBezTo>
                  <a:cubicBezTo>
                    <a:pt x="24120" y="135671"/>
                    <a:pt x="15" y="200495"/>
                    <a:pt x="15" y="275872"/>
                  </a:cubicBezTo>
                  <a:cubicBezTo>
                    <a:pt x="15" y="351291"/>
                    <a:pt x="24120" y="416104"/>
                    <a:pt x="72361" y="470365"/>
                  </a:cubicBezTo>
                  <a:cubicBezTo>
                    <a:pt x="120581" y="524635"/>
                    <a:pt x="179803" y="551755"/>
                    <a:pt x="250018" y="551755"/>
                  </a:cubicBezTo>
                  <a:cubicBezTo>
                    <a:pt x="284055" y="551755"/>
                    <a:pt x="314531" y="544709"/>
                    <a:pt x="341507" y="530607"/>
                  </a:cubicBezTo>
                  <a:cubicBezTo>
                    <a:pt x="368453" y="516526"/>
                    <a:pt x="389017" y="499969"/>
                    <a:pt x="403210" y="480928"/>
                  </a:cubicBezTo>
                  <a:lnTo>
                    <a:pt x="403210" y="540128"/>
                  </a:lnTo>
                  <a:lnTo>
                    <a:pt x="548951" y="540128"/>
                  </a:lnTo>
                  <a:lnTo>
                    <a:pt x="548951" y="11637"/>
                  </a:lnTo>
                  <a:lnTo>
                    <a:pt x="403210" y="11637"/>
                  </a:lnTo>
                  <a:close/>
                </a:path>
              </a:pathLst>
            </a:custGeom>
            <a:solidFill>
              <a:schemeClr val="tx1"/>
            </a:solidFill>
            <a:ln w="10286" cap="flat">
              <a:noFill/>
              <a:prstDash val="solid"/>
              <a:round/>
            </a:ln>
          </p:spPr>
          <p:txBody>
            <a:bodyPr rtlCol="0" anchor="ctr"/>
            <a:lstStyle/>
            <a:p>
              <a:endParaRPr lang="en-NL"/>
            </a:p>
          </p:txBody>
        </p:sp>
        <p:sp>
          <p:nvSpPr>
            <p:cNvPr id="35" name="Freeform 34">
              <a:extLst>
                <a:ext uri="{FF2B5EF4-FFF2-40B4-BE49-F238E27FC236}">
                  <a16:creationId xmlns:a16="http://schemas.microsoft.com/office/drawing/2014/main" id="{E0A8E18C-B243-742A-ABA1-B37C5DF6C7B6}"/>
                </a:ext>
              </a:extLst>
            </p:cNvPr>
            <p:cNvSpPr/>
            <p:nvPr/>
          </p:nvSpPr>
          <p:spPr>
            <a:xfrm>
              <a:off x="6063630" y="2969041"/>
              <a:ext cx="548935" cy="551745"/>
            </a:xfrm>
            <a:custGeom>
              <a:avLst/>
              <a:gdLst>
                <a:gd name="connsiteX0" fmla="*/ 378205 w 548935"/>
                <a:gd name="connsiteY0" fmla="*/ 379474 h 551745"/>
                <a:gd name="connsiteX1" fmla="*/ 280859 w 548935"/>
                <a:gd name="connsiteY1" fmla="*/ 419632 h 551745"/>
                <a:gd name="connsiteX2" fmla="*/ 183524 w 548935"/>
                <a:gd name="connsiteY2" fmla="*/ 379474 h 551745"/>
                <a:gd name="connsiteX3" fmla="*/ 146811 w 548935"/>
                <a:gd name="connsiteY3" fmla="*/ 275872 h 551745"/>
                <a:gd name="connsiteX4" fmla="*/ 183524 w 548935"/>
                <a:gd name="connsiteY4" fmla="*/ 172301 h 551745"/>
                <a:gd name="connsiteX5" fmla="*/ 280859 w 548935"/>
                <a:gd name="connsiteY5" fmla="*/ 132132 h 551745"/>
                <a:gd name="connsiteX6" fmla="*/ 378205 w 548935"/>
                <a:gd name="connsiteY6" fmla="*/ 172301 h 551745"/>
                <a:gd name="connsiteX7" fmla="*/ 414907 w 548935"/>
                <a:gd name="connsiteY7" fmla="*/ 275872 h 551745"/>
                <a:gd name="connsiteX8" fmla="*/ 378205 w 548935"/>
                <a:gd name="connsiteY8" fmla="*/ 379474 h 551745"/>
                <a:gd name="connsiteX9" fmla="*/ 403205 w 548935"/>
                <a:gd name="connsiteY9" fmla="*/ 11637 h 551745"/>
                <a:gd name="connsiteX10" fmla="*/ 403205 w 548935"/>
                <a:gd name="connsiteY10" fmla="*/ 70816 h 551745"/>
                <a:gd name="connsiteX11" fmla="*/ 341502 w 548935"/>
                <a:gd name="connsiteY11" fmla="*/ 21147 h 551745"/>
                <a:gd name="connsiteX12" fmla="*/ 250013 w 548935"/>
                <a:gd name="connsiteY12" fmla="*/ 10 h 551745"/>
                <a:gd name="connsiteX13" fmla="*/ 72345 w 548935"/>
                <a:gd name="connsiteY13" fmla="*/ 81400 h 551745"/>
                <a:gd name="connsiteX14" fmla="*/ 10 w 548935"/>
                <a:gd name="connsiteY14" fmla="*/ 275872 h 551745"/>
                <a:gd name="connsiteX15" fmla="*/ 72345 w 548935"/>
                <a:gd name="connsiteY15" fmla="*/ 470365 h 551745"/>
                <a:gd name="connsiteX16" fmla="*/ 250013 w 548935"/>
                <a:gd name="connsiteY16" fmla="*/ 551755 h 551745"/>
                <a:gd name="connsiteX17" fmla="*/ 341502 w 548935"/>
                <a:gd name="connsiteY17" fmla="*/ 530607 h 551745"/>
                <a:gd name="connsiteX18" fmla="*/ 403205 w 548935"/>
                <a:gd name="connsiteY18" fmla="*/ 480928 h 551745"/>
                <a:gd name="connsiteX19" fmla="*/ 403205 w 548935"/>
                <a:gd name="connsiteY19" fmla="*/ 540128 h 551745"/>
                <a:gd name="connsiteX20" fmla="*/ 548946 w 548935"/>
                <a:gd name="connsiteY20" fmla="*/ 540128 h 551745"/>
                <a:gd name="connsiteX21" fmla="*/ 548946 w 548935"/>
                <a:gd name="connsiteY21" fmla="*/ 11637 h 551745"/>
                <a:gd name="connsiteX22" fmla="*/ 403205 w 548935"/>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5" h="551745">
                  <a:moveTo>
                    <a:pt x="378205" y="379474"/>
                  </a:moveTo>
                  <a:cubicBezTo>
                    <a:pt x="353740" y="406256"/>
                    <a:pt x="321288" y="419632"/>
                    <a:pt x="280859" y="419632"/>
                  </a:cubicBezTo>
                  <a:cubicBezTo>
                    <a:pt x="240441" y="419632"/>
                    <a:pt x="207989" y="406256"/>
                    <a:pt x="183524" y="379474"/>
                  </a:cubicBezTo>
                  <a:cubicBezTo>
                    <a:pt x="159058" y="352681"/>
                    <a:pt x="146811" y="318147"/>
                    <a:pt x="146811" y="275872"/>
                  </a:cubicBezTo>
                  <a:cubicBezTo>
                    <a:pt x="146811" y="233607"/>
                    <a:pt x="159058" y="199073"/>
                    <a:pt x="183524" y="172301"/>
                  </a:cubicBezTo>
                  <a:cubicBezTo>
                    <a:pt x="207989" y="145539"/>
                    <a:pt x="240441" y="132132"/>
                    <a:pt x="280859" y="132132"/>
                  </a:cubicBezTo>
                  <a:cubicBezTo>
                    <a:pt x="321288" y="132132"/>
                    <a:pt x="353740" y="145539"/>
                    <a:pt x="378205" y="172301"/>
                  </a:cubicBezTo>
                  <a:cubicBezTo>
                    <a:pt x="402670" y="199073"/>
                    <a:pt x="414907" y="233607"/>
                    <a:pt x="414907" y="275872"/>
                  </a:cubicBezTo>
                  <a:cubicBezTo>
                    <a:pt x="414907" y="318147"/>
                    <a:pt x="402670" y="352681"/>
                    <a:pt x="378205" y="379474"/>
                  </a:cubicBezTo>
                  <a:close/>
                  <a:moveTo>
                    <a:pt x="403205" y="11637"/>
                  </a:moveTo>
                  <a:lnTo>
                    <a:pt x="403205" y="70816"/>
                  </a:lnTo>
                  <a:cubicBezTo>
                    <a:pt x="389012" y="51806"/>
                    <a:pt x="368447" y="35260"/>
                    <a:pt x="341502" y="21147"/>
                  </a:cubicBezTo>
                  <a:cubicBezTo>
                    <a:pt x="314536" y="7066"/>
                    <a:pt x="284060" y="10"/>
                    <a:pt x="250013" y="10"/>
                  </a:cubicBezTo>
                  <a:cubicBezTo>
                    <a:pt x="179787" y="10"/>
                    <a:pt x="120565" y="27150"/>
                    <a:pt x="72345" y="81400"/>
                  </a:cubicBezTo>
                  <a:cubicBezTo>
                    <a:pt x="24104" y="135671"/>
                    <a:pt x="10" y="200495"/>
                    <a:pt x="10" y="275872"/>
                  </a:cubicBezTo>
                  <a:cubicBezTo>
                    <a:pt x="10" y="351291"/>
                    <a:pt x="24104" y="416104"/>
                    <a:pt x="72345" y="470365"/>
                  </a:cubicBezTo>
                  <a:cubicBezTo>
                    <a:pt x="120565" y="524635"/>
                    <a:pt x="179787" y="551755"/>
                    <a:pt x="250013" y="551755"/>
                  </a:cubicBezTo>
                  <a:cubicBezTo>
                    <a:pt x="284060" y="551755"/>
                    <a:pt x="314536" y="544709"/>
                    <a:pt x="341502" y="530607"/>
                  </a:cubicBezTo>
                  <a:cubicBezTo>
                    <a:pt x="368447" y="516526"/>
                    <a:pt x="389012" y="499969"/>
                    <a:pt x="403205" y="480928"/>
                  </a:cubicBezTo>
                  <a:lnTo>
                    <a:pt x="403205" y="540128"/>
                  </a:lnTo>
                  <a:lnTo>
                    <a:pt x="548946" y="540128"/>
                  </a:lnTo>
                  <a:lnTo>
                    <a:pt x="548946" y="11637"/>
                  </a:lnTo>
                  <a:lnTo>
                    <a:pt x="403205" y="11637"/>
                  </a:lnTo>
                  <a:close/>
                </a:path>
              </a:pathLst>
            </a:custGeom>
            <a:solidFill>
              <a:schemeClr val="tx1"/>
            </a:solidFill>
            <a:ln w="10286" cap="flat">
              <a:noFill/>
              <a:prstDash val="solid"/>
              <a:round/>
            </a:ln>
          </p:spPr>
          <p:txBody>
            <a:bodyPr rtlCol="0" anchor="ctr"/>
            <a:lstStyle/>
            <a:p>
              <a:endParaRPr lang="en-NL"/>
            </a:p>
          </p:txBody>
        </p:sp>
        <p:sp>
          <p:nvSpPr>
            <p:cNvPr id="36" name="Freeform 35">
              <a:extLst>
                <a:ext uri="{FF2B5EF4-FFF2-40B4-BE49-F238E27FC236}">
                  <a16:creationId xmlns:a16="http://schemas.microsoft.com/office/drawing/2014/main" id="{CC879AAB-DF21-DDFC-47B3-377B08C3508C}"/>
                </a:ext>
              </a:extLst>
            </p:cNvPr>
            <p:cNvSpPr/>
            <p:nvPr/>
          </p:nvSpPr>
          <p:spPr>
            <a:xfrm>
              <a:off x="6721140" y="2969041"/>
              <a:ext cx="503186" cy="540118"/>
            </a:xfrm>
            <a:custGeom>
              <a:avLst/>
              <a:gdLst>
                <a:gd name="connsiteX0" fmla="*/ 145751 w 503186"/>
                <a:gd name="connsiteY0" fmla="*/ 540128 h 540118"/>
                <a:gd name="connsiteX1" fmla="*/ 145751 w 503186"/>
                <a:gd name="connsiteY1" fmla="*/ 282223 h 540118"/>
                <a:gd name="connsiteX2" fmla="*/ 178193 w 503186"/>
                <a:gd name="connsiteY2" fmla="*/ 170184 h 540118"/>
                <a:gd name="connsiteX3" fmla="*/ 263836 w 503186"/>
                <a:gd name="connsiteY3" fmla="*/ 132132 h 540118"/>
                <a:gd name="connsiteX4" fmla="*/ 332981 w 503186"/>
                <a:gd name="connsiteY4" fmla="*/ 164366 h 540118"/>
                <a:gd name="connsiteX5" fmla="*/ 357456 w 503186"/>
                <a:gd name="connsiteY5" fmla="*/ 254735 h 540118"/>
                <a:gd name="connsiteX6" fmla="*/ 357456 w 503186"/>
                <a:gd name="connsiteY6" fmla="*/ 540128 h 540118"/>
                <a:gd name="connsiteX7" fmla="*/ 503197 w 503186"/>
                <a:gd name="connsiteY7" fmla="*/ 540128 h 540118"/>
                <a:gd name="connsiteX8" fmla="*/ 503197 w 503186"/>
                <a:gd name="connsiteY8" fmla="*/ 230427 h 540118"/>
                <a:gd name="connsiteX9" fmla="*/ 448410 w 503186"/>
                <a:gd name="connsiteY9" fmla="*/ 62901 h 540118"/>
                <a:gd name="connsiteX10" fmla="*/ 297884 w 503186"/>
                <a:gd name="connsiteY10" fmla="*/ 10 h 540118"/>
                <a:gd name="connsiteX11" fmla="*/ 145751 w 503186"/>
                <a:gd name="connsiteY11" fmla="*/ 71880 h 540118"/>
                <a:gd name="connsiteX12" fmla="*/ 145751 w 503186"/>
                <a:gd name="connsiteY12" fmla="*/ 11637 h 540118"/>
                <a:gd name="connsiteX13" fmla="*/ 11 w 503186"/>
                <a:gd name="connsiteY13" fmla="*/ 11637 h 540118"/>
                <a:gd name="connsiteX14" fmla="*/ 11 w 503186"/>
                <a:gd name="connsiteY14" fmla="*/ 540128 h 540118"/>
                <a:gd name="connsiteX15" fmla="*/ 145751 w 503186"/>
                <a:gd name="connsiteY15" fmla="*/ 54012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186" h="540118">
                  <a:moveTo>
                    <a:pt x="145751" y="540128"/>
                  </a:moveTo>
                  <a:lnTo>
                    <a:pt x="145751" y="282223"/>
                  </a:lnTo>
                  <a:cubicBezTo>
                    <a:pt x="145751" y="232912"/>
                    <a:pt x="156558" y="195555"/>
                    <a:pt x="178193" y="170184"/>
                  </a:cubicBezTo>
                  <a:cubicBezTo>
                    <a:pt x="199828" y="144813"/>
                    <a:pt x="228369" y="132132"/>
                    <a:pt x="263836" y="132132"/>
                  </a:cubicBezTo>
                  <a:cubicBezTo>
                    <a:pt x="293623" y="132132"/>
                    <a:pt x="316657" y="142870"/>
                    <a:pt x="332981" y="164366"/>
                  </a:cubicBezTo>
                  <a:cubicBezTo>
                    <a:pt x="349294" y="185871"/>
                    <a:pt x="357456" y="215987"/>
                    <a:pt x="357456" y="254735"/>
                  </a:cubicBezTo>
                  <a:lnTo>
                    <a:pt x="357456" y="540128"/>
                  </a:lnTo>
                  <a:lnTo>
                    <a:pt x="503197" y="540128"/>
                  </a:lnTo>
                  <a:lnTo>
                    <a:pt x="503197" y="230427"/>
                  </a:lnTo>
                  <a:cubicBezTo>
                    <a:pt x="503197" y="160674"/>
                    <a:pt x="484928" y="104828"/>
                    <a:pt x="448410" y="62901"/>
                  </a:cubicBezTo>
                  <a:cubicBezTo>
                    <a:pt x="411872" y="20984"/>
                    <a:pt x="361707" y="10"/>
                    <a:pt x="297884" y="10"/>
                  </a:cubicBezTo>
                  <a:cubicBezTo>
                    <a:pt x="229079" y="10"/>
                    <a:pt x="178368" y="23970"/>
                    <a:pt x="145751" y="71880"/>
                  </a:cubicBezTo>
                  <a:lnTo>
                    <a:pt x="145751" y="11637"/>
                  </a:lnTo>
                  <a:lnTo>
                    <a:pt x="11" y="11637"/>
                  </a:lnTo>
                  <a:lnTo>
                    <a:pt x="11" y="540128"/>
                  </a:lnTo>
                  <a:lnTo>
                    <a:pt x="145751" y="540128"/>
                  </a:lnTo>
                  <a:close/>
                </a:path>
              </a:pathLst>
            </a:custGeom>
            <a:solidFill>
              <a:schemeClr val="tx1"/>
            </a:solidFill>
            <a:ln w="10286" cap="flat">
              <a:noFill/>
              <a:prstDash val="solid"/>
              <a:round/>
            </a:ln>
          </p:spPr>
          <p:txBody>
            <a:bodyPr rtlCol="0" anchor="ctr"/>
            <a:lstStyle/>
            <a:p>
              <a:endParaRPr lang="en-NL"/>
            </a:p>
          </p:txBody>
        </p:sp>
        <p:sp>
          <p:nvSpPr>
            <p:cNvPr id="37" name="Freeform 36">
              <a:extLst>
                <a:ext uri="{FF2B5EF4-FFF2-40B4-BE49-F238E27FC236}">
                  <a16:creationId xmlns:a16="http://schemas.microsoft.com/office/drawing/2014/main" id="{FE24B31C-2B34-AE9E-CE48-1790F94AEDA0}"/>
                </a:ext>
              </a:extLst>
            </p:cNvPr>
            <p:cNvSpPr/>
            <p:nvPr/>
          </p:nvSpPr>
          <p:spPr>
            <a:xfrm>
              <a:off x="7317504" y="2980668"/>
              <a:ext cx="491483" cy="540118"/>
            </a:xfrm>
            <a:custGeom>
              <a:avLst/>
              <a:gdLst>
                <a:gd name="connsiteX0" fmla="*/ 345744 w 491483"/>
                <a:gd name="connsiteY0" fmla="*/ 468248 h 540118"/>
                <a:gd name="connsiteX1" fmla="*/ 345744 w 491483"/>
                <a:gd name="connsiteY1" fmla="*/ 528501 h 540118"/>
                <a:gd name="connsiteX2" fmla="*/ 491495 w 491483"/>
                <a:gd name="connsiteY2" fmla="*/ 528501 h 540118"/>
                <a:gd name="connsiteX3" fmla="*/ 491495 w 491483"/>
                <a:gd name="connsiteY3" fmla="*/ 10 h 540118"/>
                <a:gd name="connsiteX4" fmla="*/ 345744 w 491483"/>
                <a:gd name="connsiteY4" fmla="*/ 10 h 540118"/>
                <a:gd name="connsiteX5" fmla="*/ 345744 w 491483"/>
                <a:gd name="connsiteY5" fmla="*/ 257915 h 540118"/>
                <a:gd name="connsiteX6" fmla="*/ 316503 w 491483"/>
                <a:gd name="connsiteY6" fmla="*/ 369943 h 540118"/>
                <a:gd name="connsiteX7" fmla="*/ 236171 w 491483"/>
                <a:gd name="connsiteY7" fmla="*/ 407985 h 540118"/>
                <a:gd name="connsiteX8" fmla="*/ 145752 w 491483"/>
                <a:gd name="connsiteY8" fmla="*/ 282212 h 540118"/>
                <a:gd name="connsiteX9" fmla="*/ 145752 w 491483"/>
                <a:gd name="connsiteY9" fmla="*/ 10 h 540118"/>
                <a:gd name="connsiteX10" fmla="*/ 12 w 491483"/>
                <a:gd name="connsiteY10" fmla="*/ 10 h 540118"/>
                <a:gd name="connsiteX11" fmla="*/ 12 w 491483"/>
                <a:gd name="connsiteY11" fmla="*/ 306520 h 540118"/>
                <a:gd name="connsiteX12" fmla="*/ 52668 w 491483"/>
                <a:gd name="connsiteY12" fmla="*/ 476715 h 540118"/>
                <a:gd name="connsiteX13" fmla="*/ 200014 w 491483"/>
                <a:gd name="connsiteY13" fmla="*/ 540128 h 540118"/>
                <a:gd name="connsiteX14" fmla="*/ 345744 w 491483"/>
                <a:gd name="connsiteY14" fmla="*/ 46824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483" h="540118">
                  <a:moveTo>
                    <a:pt x="345744" y="468248"/>
                  </a:moveTo>
                  <a:lnTo>
                    <a:pt x="345744" y="528501"/>
                  </a:lnTo>
                  <a:lnTo>
                    <a:pt x="491495" y="528501"/>
                  </a:lnTo>
                  <a:lnTo>
                    <a:pt x="491495" y="10"/>
                  </a:lnTo>
                  <a:lnTo>
                    <a:pt x="345744" y="10"/>
                  </a:lnTo>
                  <a:lnTo>
                    <a:pt x="345744" y="257915"/>
                  </a:lnTo>
                  <a:cubicBezTo>
                    <a:pt x="345744" y="307246"/>
                    <a:pt x="335997" y="344592"/>
                    <a:pt x="316503" y="369943"/>
                  </a:cubicBezTo>
                  <a:cubicBezTo>
                    <a:pt x="296989" y="395325"/>
                    <a:pt x="270219" y="407985"/>
                    <a:pt x="236171" y="407985"/>
                  </a:cubicBezTo>
                  <a:cubicBezTo>
                    <a:pt x="175888" y="407985"/>
                    <a:pt x="145752" y="366088"/>
                    <a:pt x="145752" y="282212"/>
                  </a:cubicBezTo>
                  <a:lnTo>
                    <a:pt x="145752" y="10"/>
                  </a:lnTo>
                  <a:lnTo>
                    <a:pt x="12" y="10"/>
                  </a:lnTo>
                  <a:lnTo>
                    <a:pt x="12" y="306520"/>
                  </a:lnTo>
                  <a:cubicBezTo>
                    <a:pt x="12" y="377705"/>
                    <a:pt x="17560" y="434409"/>
                    <a:pt x="52668" y="476715"/>
                  </a:cubicBezTo>
                  <a:cubicBezTo>
                    <a:pt x="87775" y="518980"/>
                    <a:pt x="136880" y="540128"/>
                    <a:pt x="200014" y="540128"/>
                  </a:cubicBezTo>
                  <a:cubicBezTo>
                    <a:pt x="264537" y="540128"/>
                    <a:pt x="313128" y="516178"/>
                    <a:pt x="345744" y="468248"/>
                  </a:cubicBezTo>
                  <a:close/>
                </a:path>
              </a:pathLst>
            </a:custGeom>
            <a:solidFill>
              <a:schemeClr val="tx1"/>
            </a:solidFill>
            <a:ln w="10286" cap="flat">
              <a:noFill/>
              <a:prstDash val="solid"/>
              <a:round/>
            </a:ln>
          </p:spPr>
          <p:txBody>
            <a:bodyPr rtlCol="0" anchor="ctr"/>
            <a:lstStyle/>
            <a:p>
              <a:endParaRPr lang="en-NL"/>
            </a:p>
          </p:txBody>
        </p:sp>
        <p:sp>
          <p:nvSpPr>
            <p:cNvPr id="38" name="Freeform 37">
              <a:extLst>
                <a:ext uri="{FF2B5EF4-FFF2-40B4-BE49-F238E27FC236}">
                  <a16:creationId xmlns:a16="http://schemas.microsoft.com/office/drawing/2014/main" id="{BBAA53CE-9932-6600-F634-364D7C627C02}"/>
                </a:ext>
              </a:extLst>
            </p:cNvPr>
            <p:cNvSpPr/>
            <p:nvPr/>
          </p:nvSpPr>
          <p:spPr>
            <a:xfrm>
              <a:off x="8242072" y="2969041"/>
              <a:ext cx="541473" cy="551745"/>
            </a:xfrm>
            <a:custGeom>
              <a:avLst/>
              <a:gdLst>
                <a:gd name="connsiteX0" fmla="*/ 146834 w 541473"/>
                <a:gd name="connsiteY0" fmla="*/ 211396 h 551745"/>
                <a:gd name="connsiteX1" fmla="*/ 193644 w 541473"/>
                <a:gd name="connsiteY1" fmla="*/ 142696 h 551745"/>
                <a:gd name="connsiteX2" fmla="*/ 275562 w 541473"/>
                <a:gd name="connsiteY2" fmla="*/ 119452 h 551745"/>
                <a:gd name="connsiteX3" fmla="*/ 352683 w 541473"/>
                <a:gd name="connsiteY3" fmla="*/ 142696 h 551745"/>
                <a:gd name="connsiteX4" fmla="*/ 395767 w 541473"/>
                <a:gd name="connsiteY4" fmla="*/ 211396 h 551745"/>
                <a:gd name="connsiteX5" fmla="*/ 146834 w 541473"/>
                <a:gd name="connsiteY5" fmla="*/ 211396 h 551745"/>
                <a:gd name="connsiteX6" fmla="*/ 541487 w 541473"/>
                <a:gd name="connsiteY6" fmla="*/ 260032 h 551745"/>
                <a:gd name="connsiteX7" fmla="*/ 465961 w 541473"/>
                <a:gd name="connsiteY7" fmla="*/ 68188 h 551745"/>
                <a:gd name="connsiteX8" fmla="*/ 279792 w 541473"/>
                <a:gd name="connsiteY8" fmla="*/ 10 h 551745"/>
                <a:gd name="connsiteX9" fmla="*/ 79800 w 541473"/>
                <a:gd name="connsiteY9" fmla="*/ 78762 h 551745"/>
                <a:gd name="connsiteX10" fmla="*/ 13 w 541473"/>
                <a:gd name="connsiteY10" fmla="*/ 275872 h 551745"/>
                <a:gd name="connsiteX11" fmla="*/ 80325 w 541473"/>
                <a:gd name="connsiteY11" fmla="*/ 475641 h 551745"/>
                <a:gd name="connsiteX12" fmla="*/ 281922 w 541473"/>
                <a:gd name="connsiteY12" fmla="*/ 551755 h 551745"/>
                <a:gd name="connsiteX13" fmla="*/ 528735 w 541473"/>
                <a:gd name="connsiteY13" fmla="*/ 433376 h 551745"/>
                <a:gd name="connsiteX14" fmla="*/ 420222 w 541473"/>
                <a:gd name="connsiteY14" fmla="*/ 353049 h 551745"/>
                <a:gd name="connsiteX15" fmla="*/ 282993 w 541473"/>
                <a:gd name="connsiteY15" fmla="*/ 419632 h 551745"/>
                <a:gd name="connsiteX16" fmla="*/ 187778 w 541473"/>
                <a:gd name="connsiteY16" fmla="*/ 390559 h 551745"/>
                <a:gd name="connsiteX17" fmla="*/ 141503 w 541473"/>
                <a:gd name="connsiteY17" fmla="*/ 309701 h 551745"/>
                <a:gd name="connsiteX18" fmla="*/ 539377 w 541473"/>
                <a:gd name="connsiteY18" fmla="*/ 309701 h 551745"/>
                <a:gd name="connsiteX19" fmla="*/ 541487 w 541473"/>
                <a:gd name="connsiteY19" fmla="*/ 260032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1473" h="551745">
                  <a:moveTo>
                    <a:pt x="146834" y="211396"/>
                  </a:moveTo>
                  <a:cubicBezTo>
                    <a:pt x="153216" y="181116"/>
                    <a:pt x="168809" y="158209"/>
                    <a:pt x="193644" y="142696"/>
                  </a:cubicBezTo>
                  <a:cubicBezTo>
                    <a:pt x="218459" y="127214"/>
                    <a:pt x="245786" y="119452"/>
                    <a:pt x="275562" y="119452"/>
                  </a:cubicBezTo>
                  <a:cubicBezTo>
                    <a:pt x="304628" y="119452"/>
                    <a:pt x="330348" y="127214"/>
                    <a:pt x="352683" y="142696"/>
                  </a:cubicBezTo>
                  <a:cubicBezTo>
                    <a:pt x="375028" y="158209"/>
                    <a:pt x="389396" y="181116"/>
                    <a:pt x="395767" y="211396"/>
                  </a:cubicBezTo>
                  <a:lnTo>
                    <a:pt x="146834" y="211396"/>
                  </a:lnTo>
                  <a:close/>
                  <a:moveTo>
                    <a:pt x="541487" y="260032"/>
                  </a:moveTo>
                  <a:cubicBezTo>
                    <a:pt x="541487" y="177588"/>
                    <a:pt x="516322" y="113623"/>
                    <a:pt x="465961" y="68188"/>
                  </a:cubicBezTo>
                  <a:cubicBezTo>
                    <a:pt x="415600" y="22732"/>
                    <a:pt x="353547" y="10"/>
                    <a:pt x="279792" y="10"/>
                  </a:cubicBezTo>
                  <a:cubicBezTo>
                    <a:pt x="199645" y="10"/>
                    <a:pt x="132991" y="26260"/>
                    <a:pt x="79800" y="78762"/>
                  </a:cubicBezTo>
                  <a:cubicBezTo>
                    <a:pt x="26608" y="131263"/>
                    <a:pt x="13" y="196977"/>
                    <a:pt x="13" y="275872"/>
                  </a:cubicBezTo>
                  <a:cubicBezTo>
                    <a:pt x="13" y="358316"/>
                    <a:pt x="26763" y="424909"/>
                    <a:pt x="80325" y="475641"/>
                  </a:cubicBezTo>
                  <a:cubicBezTo>
                    <a:pt x="133876" y="526394"/>
                    <a:pt x="201075" y="551755"/>
                    <a:pt x="281922" y="551755"/>
                  </a:cubicBezTo>
                  <a:cubicBezTo>
                    <a:pt x="391846" y="551755"/>
                    <a:pt x="474103" y="512292"/>
                    <a:pt x="528735" y="433376"/>
                  </a:cubicBezTo>
                  <a:lnTo>
                    <a:pt x="420222" y="353049"/>
                  </a:lnTo>
                  <a:cubicBezTo>
                    <a:pt x="391135" y="397421"/>
                    <a:pt x="345385" y="419632"/>
                    <a:pt x="282993" y="419632"/>
                  </a:cubicBezTo>
                  <a:cubicBezTo>
                    <a:pt x="246105" y="419632"/>
                    <a:pt x="214373" y="409948"/>
                    <a:pt x="187778" y="390559"/>
                  </a:cubicBezTo>
                  <a:cubicBezTo>
                    <a:pt x="161182" y="371201"/>
                    <a:pt x="145754" y="344234"/>
                    <a:pt x="141503" y="309701"/>
                  </a:cubicBezTo>
                  <a:lnTo>
                    <a:pt x="539377" y="309701"/>
                  </a:lnTo>
                  <a:cubicBezTo>
                    <a:pt x="540787" y="299832"/>
                    <a:pt x="541487" y="283276"/>
                    <a:pt x="541487" y="260032"/>
                  </a:cubicBezTo>
                  <a:close/>
                </a:path>
              </a:pathLst>
            </a:custGeom>
            <a:solidFill>
              <a:schemeClr val="tx1"/>
            </a:solidFill>
            <a:ln w="10286" cap="flat">
              <a:noFill/>
              <a:prstDash val="solid"/>
              <a:round/>
            </a:ln>
          </p:spPr>
          <p:txBody>
            <a:bodyPr rtlCol="0" anchor="ctr"/>
            <a:lstStyle/>
            <a:p>
              <a:endParaRPr lang="en-NL"/>
            </a:p>
          </p:txBody>
        </p:sp>
        <p:sp>
          <p:nvSpPr>
            <p:cNvPr id="39" name="Freeform 38">
              <a:extLst>
                <a:ext uri="{FF2B5EF4-FFF2-40B4-BE49-F238E27FC236}">
                  <a16:creationId xmlns:a16="http://schemas.microsoft.com/office/drawing/2014/main" id="{A26F025B-F460-7E6C-D7B2-E1385659C271}"/>
                </a:ext>
              </a:extLst>
            </p:cNvPr>
            <p:cNvSpPr/>
            <p:nvPr/>
          </p:nvSpPr>
          <p:spPr>
            <a:xfrm>
              <a:off x="8825158" y="2969031"/>
              <a:ext cx="421279" cy="551755"/>
            </a:xfrm>
            <a:custGeom>
              <a:avLst/>
              <a:gdLst>
                <a:gd name="connsiteX0" fmla="*/ 363841 w 421279"/>
                <a:gd name="connsiteY0" fmla="*/ 503129 h 551755"/>
                <a:gd name="connsiteX1" fmla="*/ 421293 w 421279"/>
                <a:gd name="connsiteY1" fmla="*/ 379484 h 551755"/>
                <a:gd name="connsiteX2" fmla="*/ 267020 w 421279"/>
                <a:gd name="connsiteY2" fmla="*/ 215640 h 551755"/>
                <a:gd name="connsiteX3" fmla="*/ 217029 w 421279"/>
                <a:gd name="connsiteY3" fmla="*/ 200842 h 551755"/>
                <a:gd name="connsiteX4" fmla="*/ 164909 w 421279"/>
                <a:gd name="connsiteY4" fmla="*/ 155387 h 551755"/>
                <a:gd name="connsiteX5" fmla="*/ 180862 w 421279"/>
                <a:gd name="connsiteY5" fmla="*/ 128962 h 551755"/>
                <a:gd name="connsiteX6" fmla="*/ 218100 w 421279"/>
                <a:gd name="connsiteY6" fmla="*/ 119462 h 551755"/>
                <a:gd name="connsiteX7" fmla="*/ 308519 w 421279"/>
                <a:gd name="connsiteY7" fmla="*/ 165971 h 551755"/>
                <a:gd name="connsiteX8" fmla="*/ 404259 w 421279"/>
                <a:gd name="connsiteY8" fmla="*/ 88814 h 551755"/>
                <a:gd name="connsiteX9" fmla="*/ 220230 w 421279"/>
                <a:gd name="connsiteY9" fmla="*/ 10 h 551755"/>
                <a:gd name="connsiteX10" fmla="*/ 78205 w 421279"/>
                <a:gd name="connsiteY10" fmla="*/ 43880 h 551755"/>
                <a:gd name="connsiteX11" fmla="*/ 20228 w 421279"/>
                <a:gd name="connsiteY11" fmla="*/ 159631 h 551755"/>
                <a:gd name="connsiteX12" fmla="*/ 55871 w 421279"/>
                <a:gd name="connsiteY12" fmla="*/ 265308 h 551755"/>
                <a:gd name="connsiteX13" fmla="*/ 167039 w 421279"/>
                <a:gd name="connsiteY13" fmla="*/ 328752 h 551755"/>
                <a:gd name="connsiteX14" fmla="*/ 206397 w 421279"/>
                <a:gd name="connsiteY14" fmla="*/ 338252 h 551755"/>
                <a:gd name="connsiteX15" fmla="*/ 263304 w 421279"/>
                <a:gd name="connsiteY15" fmla="*/ 360985 h 551755"/>
                <a:gd name="connsiteX16" fmla="*/ 277683 w 421279"/>
                <a:gd name="connsiteY16" fmla="*/ 388984 h 551755"/>
                <a:gd name="connsiteX17" fmla="*/ 260649 w 421279"/>
                <a:gd name="connsiteY17" fmla="*/ 417526 h 551755"/>
                <a:gd name="connsiteX18" fmla="*/ 219160 w 421279"/>
                <a:gd name="connsiteY18" fmla="*/ 427036 h 551755"/>
                <a:gd name="connsiteX19" fmla="*/ 100015 w 421279"/>
                <a:gd name="connsiteY19" fmla="*/ 365740 h 551755"/>
                <a:gd name="connsiteX20" fmla="*/ 14 w 421279"/>
                <a:gd name="connsiteY20" fmla="*/ 450280 h 551755"/>
                <a:gd name="connsiteX21" fmla="*/ 219160 w 421279"/>
                <a:gd name="connsiteY21" fmla="*/ 551765 h 551755"/>
                <a:gd name="connsiteX22" fmla="*/ 363841 w 421279"/>
                <a:gd name="connsiteY22" fmla="*/ 503129 h 55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279" h="551755">
                  <a:moveTo>
                    <a:pt x="363841" y="503129"/>
                  </a:moveTo>
                  <a:cubicBezTo>
                    <a:pt x="402128" y="470733"/>
                    <a:pt x="421293" y="429511"/>
                    <a:pt x="421293" y="379484"/>
                  </a:cubicBezTo>
                  <a:cubicBezTo>
                    <a:pt x="421293" y="297726"/>
                    <a:pt x="369872" y="243128"/>
                    <a:pt x="267020" y="215640"/>
                  </a:cubicBezTo>
                  <a:lnTo>
                    <a:pt x="217029" y="200842"/>
                  </a:lnTo>
                  <a:cubicBezTo>
                    <a:pt x="182272" y="191690"/>
                    <a:pt x="164909" y="176535"/>
                    <a:pt x="164909" y="155387"/>
                  </a:cubicBezTo>
                  <a:cubicBezTo>
                    <a:pt x="164909" y="144138"/>
                    <a:pt x="170219" y="135323"/>
                    <a:pt x="180862" y="128962"/>
                  </a:cubicBezTo>
                  <a:cubicBezTo>
                    <a:pt x="191504" y="122622"/>
                    <a:pt x="203907" y="119462"/>
                    <a:pt x="218100" y="119462"/>
                  </a:cubicBezTo>
                  <a:cubicBezTo>
                    <a:pt x="253547" y="119462"/>
                    <a:pt x="283693" y="134965"/>
                    <a:pt x="308519" y="165971"/>
                  </a:cubicBezTo>
                  <a:lnTo>
                    <a:pt x="404259" y="88814"/>
                  </a:lnTo>
                  <a:cubicBezTo>
                    <a:pt x="363130" y="29625"/>
                    <a:pt x="301777" y="10"/>
                    <a:pt x="220230" y="10"/>
                  </a:cubicBezTo>
                  <a:cubicBezTo>
                    <a:pt x="162778" y="10"/>
                    <a:pt x="115433" y="14654"/>
                    <a:pt x="78205" y="43880"/>
                  </a:cubicBezTo>
                  <a:cubicBezTo>
                    <a:pt x="40977" y="73127"/>
                    <a:pt x="21638" y="111721"/>
                    <a:pt x="20228" y="159631"/>
                  </a:cubicBezTo>
                  <a:cubicBezTo>
                    <a:pt x="18797" y="200505"/>
                    <a:pt x="30685" y="235734"/>
                    <a:pt x="55871" y="265308"/>
                  </a:cubicBezTo>
                  <a:cubicBezTo>
                    <a:pt x="81025" y="294913"/>
                    <a:pt x="118109" y="316041"/>
                    <a:pt x="167039" y="328752"/>
                  </a:cubicBezTo>
                  <a:lnTo>
                    <a:pt x="206397" y="338252"/>
                  </a:lnTo>
                  <a:cubicBezTo>
                    <a:pt x="234763" y="346024"/>
                    <a:pt x="253732" y="353571"/>
                    <a:pt x="263304" y="360985"/>
                  </a:cubicBezTo>
                  <a:cubicBezTo>
                    <a:pt x="272897" y="368379"/>
                    <a:pt x="277683" y="377725"/>
                    <a:pt x="277683" y="388984"/>
                  </a:cubicBezTo>
                  <a:cubicBezTo>
                    <a:pt x="277683" y="401665"/>
                    <a:pt x="271980" y="411175"/>
                    <a:pt x="260649" y="417526"/>
                  </a:cubicBezTo>
                  <a:cubicBezTo>
                    <a:pt x="249296" y="423856"/>
                    <a:pt x="235463" y="427036"/>
                    <a:pt x="219160" y="427036"/>
                  </a:cubicBezTo>
                  <a:cubicBezTo>
                    <a:pt x="165269" y="427036"/>
                    <a:pt x="125540" y="406604"/>
                    <a:pt x="100015" y="365740"/>
                  </a:cubicBezTo>
                  <a:lnTo>
                    <a:pt x="14" y="450280"/>
                  </a:lnTo>
                  <a:cubicBezTo>
                    <a:pt x="45393" y="517937"/>
                    <a:pt x="118449" y="551765"/>
                    <a:pt x="219160" y="551765"/>
                  </a:cubicBezTo>
                  <a:cubicBezTo>
                    <a:pt x="277302" y="551765"/>
                    <a:pt x="325542" y="535547"/>
                    <a:pt x="363841" y="503129"/>
                  </a:cubicBezTo>
                  <a:close/>
                </a:path>
              </a:pathLst>
            </a:custGeom>
            <a:solidFill>
              <a:schemeClr val="tx1"/>
            </a:solidFill>
            <a:ln w="10286" cap="flat">
              <a:noFill/>
              <a:prstDash val="solid"/>
              <a:round/>
            </a:ln>
          </p:spPr>
          <p:txBody>
            <a:bodyPr rtlCol="0" anchor="ctr"/>
            <a:lstStyle/>
            <a:p>
              <a:endParaRPr lang="en-NL"/>
            </a:p>
          </p:txBody>
        </p:sp>
        <p:sp>
          <p:nvSpPr>
            <p:cNvPr id="40" name="Freeform 39">
              <a:extLst>
                <a:ext uri="{FF2B5EF4-FFF2-40B4-BE49-F238E27FC236}">
                  <a16:creationId xmlns:a16="http://schemas.microsoft.com/office/drawing/2014/main" id="{E7EEFE45-17E2-4F83-4CCF-AB9015CB98D9}"/>
                </a:ext>
              </a:extLst>
            </p:cNvPr>
            <p:cNvSpPr/>
            <p:nvPr/>
          </p:nvSpPr>
          <p:spPr>
            <a:xfrm>
              <a:off x="7885182" y="2758698"/>
              <a:ext cx="348943" cy="750461"/>
            </a:xfrm>
            <a:custGeom>
              <a:avLst/>
              <a:gdLst>
                <a:gd name="connsiteX0" fmla="*/ 220229 w 348943"/>
                <a:gd name="connsiteY0" fmla="*/ 750471 h 750461"/>
                <a:gd name="connsiteX1" fmla="*/ 220229 w 348943"/>
                <a:gd name="connsiteY1" fmla="*/ 348816 h 750461"/>
                <a:gd name="connsiteX2" fmla="*/ 348956 w 348943"/>
                <a:gd name="connsiteY2" fmla="*/ 348816 h 750461"/>
                <a:gd name="connsiteX3" fmla="*/ 348956 w 348943"/>
                <a:gd name="connsiteY3" fmla="*/ 221980 h 750461"/>
                <a:gd name="connsiteX4" fmla="*/ 232991 w 348943"/>
                <a:gd name="connsiteY4" fmla="*/ 221980 h 750461"/>
                <a:gd name="connsiteX5" fmla="*/ 198954 w 348943"/>
                <a:gd name="connsiteY5" fmla="*/ 208768 h 750461"/>
                <a:gd name="connsiteX6" fmla="*/ 185121 w 348943"/>
                <a:gd name="connsiteY6" fmla="*/ 174418 h 750461"/>
                <a:gd name="connsiteX7" fmla="*/ 242574 w 348943"/>
                <a:gd name="connsiteY7" fmla="*/ 126845 h 750461"/>
                <a:gd name="connsiteX8" fmla="*/ 348956 w 348943"/>
                <a:gd name="connsiteY8" fmla="*/ 126845 h 750461"/>
                <a:gd name="connsiteX9" fmla="*/ 348956 w 348943"/>
                <a:gd name="connsiteY9" fmla="*/ 10 h 750461"/>
                <a:gd name="connsiteX10" fmla="*/ 192573 w 348943"/>
                <a:gd name="connsiteY10" fmla="*/ 10 h 750461"/>
                <a:gd name="connsiteX11" fmla="*/ 85655 w 348943"/>
                <a:gd name="connsiteY11" fmla="*/ 37540 h 750461"/>
                <a:gd name="connsiteX12" fmla="*/ 45752 w 348943"/>
                <a:gd name="connsiteY12" fmla="*/ 133196 h 750461"/>
                <a:gd name="connsiteX13" fmla="*/ 83000 w 348943"/>
                <a:gd name="connsiteY13" fmla="*/ 221980 h 750461"/>
                <a:gd name="connsiteX14" fmla="*/ 12 w 348943"/>
                <a:gd name="connsiteY14" fmla="*/ 221980 h 750461"/>
                <a:gd name="connsiteX15" fmla="*/ 12 w 348943"/>
                <a:gd name="connsiteY15" fmla="*/ 348816 h 750461"/>
                <a:gd name="connsiteX16" fmla="*/ 74488 w 348943"/>
                <a:gd name="connsiteY16" fmla="*/ 348816 h 750461"/>
                <a:gd name="connsiteX17" fmla="*/ 74488 w 348943"/>
                <a:gd name="connsiteY17" fmla="*/ 750471 h 750461"/>
                <a:gd name="connsiteX18" fmla="*/ 220229 w 348943"/>
                <a:gd name="connsiteY18" fmla="*/ 750471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943" h="750461">
                  <a:moveTo>
                    <a:pt x="220229" y="750471"/>
                  </a:moveTo>
                  <a:lnTo>
                    <a:pt x="220229" y="348816"/>
                  </a:lnTo>
                  <a:lnTo>
                    <a:pt x="348956" y="348816"/>
                  </a:lnTo>
                  <a:lnTo>
                    <a:pt x="348956" y="221980"/>
                  </a:lnTo>
                  <a:lnTo>
                    <a:pt x="232991" y="221980"/>
                  </a:lnTo>
                  <a:cubicBezTo>
                    <a:pt x="219519" y="221980"/>
                    <a:pt x="208166" y="217583"/>
                    <a:pt x="198954" y="208768"/>
                  </a:cubicBezTo>
                  <a:cubicBezTo>
                    <a:pt x="189732" y="199963"/>
                    <a:pt x="185121" y="188520"/>
                    <a:pt x="185121" y="174418"/>
                  </a:cubicBezTo>
                  <a:cubicBezTo>
                    <a:pt x="185121" y="142706"/>
                    <a:pt x="204286" y="126845"/>
                    <a:pt x="242574" y="126845"/>
                  </a:cubicBezTo>
                  <a:lnTo>
                    <a:pt x="348956" y="126845"/>
                  </a:lnTo>
                  <a:lnTo>
                    <a:pt x="348956" y="10"/>
                  </a:lnTo>
                  <a:lnTo>
                    <a:pt x="192573" y="10"/>
                  </a:lnTo>
                  <a:cubicBezTo>
                    <a:pt x="147883" y="10"/>
                    <a:pt x="112251" y="12526"/>
                    <a:pt x="85655" y="37540"/>
                  </a:cubicBezTo>
                  <a:cubicBezTo>
                    <a:pt x="59060" y="62553"/>
                    <a:pt x="45752" y="94449"/>
                    <a:pt x="45752" y="133196"/>
                  </a:cubicBezTo>
                  <a:cubicBezTo>
                    <a:pt x="45752" y="169131"/>
                    <a:pt x="58164" y="198725"/>
                    <a:pt x="83000" y="221980"/>
                  </a:cubicBezTo>
                  <a:lnTo>
                    <a:pt x="12" y="221980"/>
                  </a:lnTo>
                  <a:lnTo>
                    <a:pt x="12" y="348816"/>
                  </a:lnTo>
                  <a:lnTo>
                    <a:pt x="74488" y="348816"/>
                  </a:lnTo>
                  <a:lnTo>
                    <a:pt x="74488" y="750471"/>
                  </a:lnTo>
                  <a:lnTo>
                    <a:pt x="220229" y="750471"/>
                  </a:lnTo>
                  <a:close/>
                </a:path>
              </a:pathLst>
            </a:custGeom>
            <a:solidFill>
              <a:schemeClr val="tx1"/>
            </a:solidFill>
            <a:ln w="10286" cap="flat">
              <a:noFill/>
              <a:prstDash val="solid"/>
              <a:round/>
            </a:ln>
          </p:spPr>
          <p:txBody>
            <a:bodyPr rtlCol="0" anchor="ctr"/>
            <a:lstStyle/>
            <a:p>
              <a:endParaRPr lang="en-NL"/>
            </a:p>
          </p:txBody>
        </p:sp>
        <p:sp>
          <p:nvSpPr>
            <p:cNvPr id="41" name="Freeform 40">
              <a:extLst>
                <a:ext uri="{FF2B5EF4-FFF2-40B4-BE49-F238E27FC236}">
                  <a16:creationId xmlns:a16="http://schemas.microsoft.com/office/drawing/2014/main" id="{ABDB3B15-B049-F351-5013-31A506AC2347}"/>
                </a:ext>
              </a:extLst>
            </p:cNvPr>
            <p:cNvSpPr/>
            <p:nvPr/>
          </p:nvSpPr>
          <p:spPr>
            <a:xfrm>
              <a:off x="9277572" y="2833748"/>
              <a:ext cx="348943" cy="675410"/>
            </a:xfrm>
            <a:custGeom>
              <a:avLst/>
              <a:gdLst>
                <a:gd name="connsiteX0" fmla="*/ 348958 w 348943"/>
                <a:gd name="connsiteY0" fmla="*/ 146930 h 675410"/>
                <a:gd name="connsiteX1" fmla="*/ 220252 w 348943"/>
                <a:gd name="connsiteY1" fmla="*/ 146930 h 675410"/>
                <a:gd name="connsiteX2" fmla="*/ 220252 w 348943"/>
                <a:gd name="connsiteY2" fmla="*/ 10 h 675410"/>
                <a:gd name="connsiteX3" fmla="*/ 74501 w 348943"/>
                <a:gd name="connsiteY3" fmla="*/ 10 h 675410"/>
                <a:gd name="connsiteX4" fmla="*/ 74501 w 348943"/>
                <a:gd name="connsiteY4" fmla="*/ 146930 h 675410"/>
                <a:gd name="connsiteX5" fmla="*/ 14 w 348943"/>
                <a:gd name="connsiteY5" fmla="*/ 146930 h 675410"/>
                <a:gd name="connsiteX6" fmla="*/ 14 w 348943"/>
                <a:gd name="connsiteY6" fmla="*/ 273765 h 675410"/>
                <a:gd name="connsiteX7" fmla="*/ 74490 w 348943"/>
                <a:gd name="connsiteY7" fmla="*/ 273765 h 675410"/>
                <a:gd name="connsiteX8" fmla="*/ 74501 w 348943"/>
                <a:gd name="connsiteY8" fmla="*/ 675421 h 675410"/>
                <a:gd name="connsiteX9" fmla="*/ 220252 w 348943"/>
                <a:gd name="connsiteY9" fmla="*/ 675421 h 675410"/>
                <a:gd name="connsiteX10" fmla="*/ 220252 w 348943"/>
                <a:gd name="connsiteY10" fmla="*/ 273765 h 675410"/>
                <a:gd name="connsiteX11" fmla="*/ 348958 w 348943"/>
                <a:gd name="connsiteY11" fmla="*/ 273765 h 675410"/>
                <a:gd name="connsiteX12" fmla="*/ 348958 w 348943"/>
                <a:gd name="connsiteY12" fmla="*/ 146930 h 67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943" h="675410">
                  <a:moveTo>
                    <a:pt x="348958" y="146930"/>
                  </a:moveTo>
                  <a:lnTo>
                    <a:pt x="220252" y="146930"/>
                  </a:lnTo>
                  <a:lnTo>
                    <a:pt x="220252" y="10"/>
                  </a:lnTo>
                  <a:lnTo>
                    <a:pt x="74501" y="10"/>
                  </a:lnTo>
                  <a:lnTo>
                    <a:pt x="74501" y="146930"/>
                  </a:lnTo>
                  <a:lnTo>
                    <a:pt x="14" y="146930"/>
                  </a:lnTo>
                  <a:lnTo>
                    <a:pt x="14" y="273765"/>
                  </a:lnTo>
                  <a:lnTo>
                    <a:pt x="74490" y="273765"/>
                  </a:lnTo>
                  <a:lnTo>
                    <a:pt x="74501" y="675421"/>
                  </a:lnTo>
                  <a:lnTo>
                    <a:pt x="220252" y="675421"/>
                  </a:lnTo>
                  <a:lnTo>
                    <a:pt x="220252" y="273765"/>
                  </a:lnTo>
                  <a:lnTo>
                    <a:pt x="348958" y="273765"/>
                  </a:lnTo>
                  <a:lnTo>
                    <a:pt x="348958" y="146930"/>
                  </a:lnTo>
                  <a:close/>
                </a:path>
              </a:pathLst>
            </a:custGeom>
            <a:solidFill>
              <a:schemeClr val="tx1"/>
            </a:solidFill>
            <a:ln w="10286" cap="flat">
              <a:noFill/>
              <a:prstDash val="solid"/>
              <a:round/>
            </a:ln>
          </p:spPr>
          <p:txBody>
            <a:bodyPr rtlCol="0" anchor="ctr"/>
            <a:lstStyle/>
            <a:p>
              <a:endParaRPr lang="en-NL"/>
            </a:p>
          </p:txBody>
        </p:sp>
      </p:grpSp>
    </p:spTree>
    <p:extLst>
      <p:ext uri="{BB962C8B-B14F-4D97-AF65-F5344CB8AC3E}">
        <p14:creationId xmlns:p14="http://schemas.microsoft.com/office/powerpoint/2010/main" val="295922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9715827" cy="1314498"/>
          </a:xfrm>
        </p:spPr>
        <p:txBody>
          <a:bodyPr/>
          <a:lstStyle/>
          <a:p>
            <a:pPr>
              <a:lnSpc>
                <a:spcPts val="4200"/>
              </a:lnSpc>
            </a:pPr>
            <a:r>
              <a:rPr lang="nl-NL" sz="3600" b="0" dirty="0"/>
              <a:t>Hoeveel van het </a:t>
            </a:r>
            <a:r>
              <a:rPr lang="nl-NL" sz="3600" dirty="0">
                <a:solidFill>
                  <a:srgbClr val="FF3322"/>
                </a:solidFill>
              </a:rPr>
              <a:t>gas</a:t>
            </a:r>
            <a:r>
              <a:rPr lang="nl-NL" sz="3600" b="0" dirty="0"/>
              <a:t> gaat op aan </a:t>
            </a:r>
            <a:r>
              <a:rPr lang="nl-NL" sz="3600" dirty="0"/>
              <a:t>warm water</a:t>
            </a:r>
            <a:r>
              <a:rPr lang="nl-NL" sz="3600" b="0" dirty="0"/>
              <a:t> en hoeveel aan </a:t>
            </a:r>
            <a:r>
              <a:rPr lang="nl-NL" sz="3600" dirty="0"/>
              <a:t>verwarming</a:t>
            </a:r>
            <a:r>
              <a:rPr lang="nl-NL" sz="3600" b="0" dirty="0"/>
              <a:t>?</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4</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50/50 (water/verwarming)</a:t>
            </a:r>
          </a:p>
          <a:p>
            <a:pPr marL="190350" indent="-766350">
              <a:lnSpc>
                <a:spcPts val="3600"/>
              </a:lnSpc>
              <a:spcBef>
                <a:spcPts val="0"/>
              </a:spcBef>
              <a:buSzPct val="100000"/>
            </a:pPr>
            <a:r>
              <a:rPr lang="nl-NL" sz="2600" dirty="0">
                <a:solidFill>
                  <a:schemeClr val="bg1">
                    <a:lumMod val="50000"/>
                  </a:schemeClr>
                </a:solidFill>
                <a:latin typeface="Montserrat" pitchFamily="2" charset="77"/>
              </a:rPr>
              <a:t>30/70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10/90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20/80</a:t>
            </a:r>
          </a:p>
        </p:txBody>
      </p:sp>
      <p:pic>
        <p:nvPicPr>
          <p:cNvPr id="16" name="Afbeelding 7">
            <a:extLst>
              <a:ext uri="{FF2B5EF4-FFF2-40B4-BE49-F238E27FC236}">
                <a16:creationId xmlns:a16="http://schemas.microsoft.com/office/drawing/2014/main" id="{D0AF1C38-80CE-0D96-670D-785FFAE9134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8" name="Titel 1">
            <a:extLst>
              <a:ext uri="{FF2B5EF4-FFF2-40B4-BE49-F238E27FC236}">
                <a16:creationId xmlns:a16="http://schemas.microsoft.com/office/drawing/2014/main" id="{FF42AA53-550E-B7EA-81A6-4830246A878D}"/>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pic>
        <p:nvPicPr>
          <p:cNvPr id="4" name="Afbeelding 3">
            <a:extLst>
              <a:ext uri="{FF2B5EF4-FFF2-40B4-BE49-F238E27FC236}">
                <a16:creationId xmlns:a16="http://schemas.microsoft.com/office/drawing/2014/main" id="{404E629B-9CCC-A68A-A580-36FC9BE5804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Tree>
    <p:extLst>
      <p:ext uri="{BB962C8B-B14F-4D97-AF65-F5344CB8AC3E}">
        <p14:creationId xmlns:p14="http://schemas.microsoft.com/office/powerpoint/2010/main" val="205997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4</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b="1" dirty="0">
                <a:solidFill>
                  <a:schemeClr val="tx1"/>
                </a:solidFill>
                <a:latin typeface="Montserrat" pitchFamily="2" charset="77"/>
              </a:rPr>
              <a:t>30 procent</a:t>
            </a:r>
            <a:r>
              <a:rPr lang="nl-NL" sz="2600" dirty="0">
                <a:solidFill>
                  <a:schemeClr val="tx1"/>
                </a:solidFill>
                <a:latin typeface="Montserrat" pitchFamily="2" charset="77"/>
              </a:rPr>
              <a:t> </a:t>
            </a:r>
            <a:r>
              <a:rPr lang="nl-NL" sz="2600" b="1" dirty="0">
                <a:solidFill>
                  <a:schemeClr val="tx1"/>
                </a:solidFill>
                <a:latin typeface="Montserrat" pitchFamily="2" charset="77"/>
              </a:rPr>
              <a:t>van het totale gasverbruik</a:t>
            </a:r>
            <a:r>
              <a:rPr lang="nl-NL" sz="2600" dirty="0">
                <a:solidFill>
                  <a:schemeClr val="tx1"/>
                </a:solidFill>
                <a:latin typeface="Montserrat" pitchFamily="2" charset="77"/>
              </a:rPr>
              <a:t> is </a:t>
            </a:r>
            <a:r>
              <a:rPr lang="nl-NL" sz="2600" b="1" dirty="0">
                <a:solidFill>
                  <a:schemeClr val="tx1"/>
                </a:solidFill>
                <a:latin typeface="Montserrat" pitchFamily="2" charset="77"/>
              </a:rPr>
              <a:t>voor warm water,</a:t>
            </a:r>
            <a:r>
              <a:rPr lang="nl-NL" sz="2600" dirty="0">
                <a:solidFill>
                  <a:schemeClr val="tx1"/>
                </a:solidFill>
                <a:latin typeface="Montserrat" pitchFamily="2" charset="77"/>
              </a:rPr>
              <a:t> voor keuken &amp; badkamer.</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Koken kost maar een klein beetje gas.</a:t>
            </a:r>
          </a:p>
        </p:txBody>
      </p:sp>
      <p:sp>
        <p:nvSpPr>
          <p:cNvPr id="4" name="Titel 1">
            <a:extLst>
              <a:ext uri="{FF2B5EF4-FFF2-40B4-BE49-F238E27FC236}">
                <a16:creationId xmlns:a16="http://schemas.microsoft.com/office/drawing/2014/main" id="{AEA42438-E488-E94C-B99B-4576977A7F34}"/>
              </a:ext>
            </a:extLst>
          </p:cNvPr>
          <p:cNvSpPr txBox="1">
            <a:spLocks/>
          </p:cNvSpPr>
          <p:nvPr/>
        </p:nvSpPr>
        <p:spPr>
          <a:xfrm>
            <a:off x="1460172" y="173078"/>
            <a:ext cx="10029463" cy="131449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i="0" kern="1200">
                <a:solidFill>
                  <a:srgbClr val="000000"/>
                </a:solidFill>
                <a:effectLst/>
                <a:latin typeface="Montserrat" pitchFamily="2" charset="77"/>
                <a:ea typeface="+mj-ea"/>
                <a:cs typeface="+mj-cs"/>
              </a:rPr>
              <a:t>Hoeveel van het </a:t>
            </a:r>
            <a:r>
              <a:rPr lang="nl-NL" sz="3600" b="1" i="0" kern="1200">
                <a:solidFill>
                  <a:srgbClr val="FF3322"/>
                </a:solidFill>
                <a:effectLst/>
                <a:latin typeface="Montserrat" pitchFamily="2" charset="77"/>
                <a:ea typeface="+mj-ea"/>
                <a:cs typeface="+mj-cs"/>
              </a:rPr>
              <a:t>gas</a:t>
            </a:r>
            <a:r>
              <a:rPr lang="nl-NL" sz="3600" b="0" i="0" kern="1200">
                <a:solidFill>
                  <a:srgbClr val="000000"/>
                </a:solidFill>
                <a:effectLst/>
                <a:latin typeface="Montserrat" pitchFamily="2" charset="77"/>
                <a:ea typeface="+mj-ea"/>
                <a:cs typeface="+mj-cs"/>
              </a:rPr>
              <a:t> gaat op aan </a:t>
            </a:r>
            <a:r>
              <a:rPr lang="nl-NL" sz="3600" b="1" i="0" kern="1200">
                <a:solidFill>
                  <a:srgbClr val="000000"/>
                </a:solidFill>
                <a:effectLst/>
                <a:latin typeface="Montserrat" pitchFamily="2" charset="77"/>
                <a:ea typeface="+mj-ea"/>
                <a:cs typeface="+mj-cs"/>
              </a:rPr>
              <a:t>warm water</a:t>
            </a:r>
            <a:r>
              <a:rPr lang="nl-NL" sz="3600" b="0" i="0" kern="1200">
                <a:solidFill>
                  <a:srgbClr val="000000"/>
                </a:solidFill>
                <a:effectLst/>
                <a:latin typeface="Montserrat" pitchFamily="2" charset="77"/>
                <a:ea typeface="+mj-ea"/>
                <a:cs typeface="+mj-cs"/>
              </a:rPr>
              <a:t> en hoeveel aan </a:t>
            </a:r>
            <a:r>
              <a:rPr lang="nl-NL" sz="3600" b="1" i="0" kern="1200">
                <a:solidFill>
                  <a:srgbClr val="000000"/>
                </a:solidFill>
                <a:effectLst/>
                <a:latin typeface="Montserrat" pitchFamily="2" charset="77"/>
                <a:ea typeface="+mj-ea"/>
                <a:cs typeface="+mj-cs"/>
              </a:rPr>
              <a:t>verwarming</a:t>
            </a:r>
            <a:r>
              <a:rPr lang="nl-NL" sz="3600" b="0" i="0" kern="1200">
                <a:solidFill>
                  <a:srgbClr val="000000"/>
                </a:solidFill>
                <a:effectLst/>
                <a:latin typeface="Montserrat" pitchFamily="2" charset="77"/>
                <a:ea typeface="+mj-ea"/>
                <a:cs typeface="+mj-cs"/>
              </a:rPr>
              <a:t>?</a:t>
            </a:r>
            <a:r>
              <a:rPr lang="nl-NL" sz="3600"/>
              <a:t> </a:t>
            </a:r>
            <a:endParaRPr lang="nl-NL" sz="3600" dirty="0"/>
          </a:p>
        </p:txBody>
      </p:sp>
      <p:sp>
        <p:nvSpPr>
          <p:cNvPr id="5" name="Tijdelijke aanduiding voor inhoud 2">
            <a:extLst>
              <a:ext uri="{FF2B5EF4-FFF2-40B4-BE49-F238E27FC236}">
                <a16:creationId xmlns:a16="http://schemas.microsoft.com/office/drawing/2014/main" id="{C869048A-8965-8018-BB69-C5CE0EEB986A}"/>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50/50 (water/verwarming)</a:t>
            </a:r>
          </a:p>
          <a:p>
            <a:pPr marL="190350" indent="-766350">
              <a:lnSpc>
                <a:spcPts val="3600"/>
              </a:lnSpc>
              <a:spcBef>
                <a:spcPts val="0"/>
              </a:spcBef>
              <a:buSzPct val="100000"/>
            </a:pPr>
            <a:r>
              <a:rPr lang="nl-NL" sz="2600" dirty="0">
                <a:solidFill>
                  <a:srgbClr val="FF3322"/>
                </a:solidFill>
                <a:latin typeface="Montserrat" pitchFamily="2" charset="77"/>
              </a:rPr>
              <a:t>30/70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10/90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20/80</a:t>
            </a:r>
          </a:p>
        </p:txBody>
      </p:sp>
    </p:spTree>
    <p:extLst>
      <p:ext uri="{BB962C8B-B14F-4D97-AF65-F5344CB8AC3E}">
        <p14:creationId xmlns:p14="http://schemas.microsoft.com/office/powerpoint/2010/main" val="130037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7980607" cy="1351738"/>
          </a:xfrm>
        </p:spPr>
        <p:txBody>
          <a:bodyPr/>
          <a:lstStyle/>
          <a:p>
            <a:pPr>
              <a:lnSpc>
                <a:spcPts val="4200"/>
              </a:lnSpc>
            </a:pPr>
            <a:r>
              <a:rPr lang="nl-NL" sz="3600" b="0" dirty="0"/>
              <a:t>Wat kun je</a:t>
            </a:r>
            <a:r>
              <a:rPr lang="nl-NL" sz="3600" b="0" dirty="0">
                <a:solidFill>
                  <a:srgbClr val="FF3322"/>
                </a:solidFill>
              </a:rPr>
              <a:t> </a:t>
            </a:r>
            <a:r>
              <a:rPr lang="nl-NL" sz="3600" dirty="0">
                <a:solidFill>
                  <a:srgbClr val="FF3322"/>
                </a:solidFill>
              </a:rPr>
              <a:t>direct </a:t>
            </a:r>
            <a:r>
              <a:rPr lang="nl-NL" sz="3600" b="0" dirty="0">
                <a:solidFill>
                  <a:schemeClr val="tx1">
                    <a:lumMod val="95000"/>
                    <a:lumOff val="5000"/>
                  </a:schemeClr>
                </a:solidFill>
              </a:rPr>
              <a:t>doen</a:t>
            </a:r>
            <a:r>
              <a:rPr lang="nl-NL" sz="3600" b="0" dirty="0"/>
              <a:t> om zoveel mogelijk </a:t>
            </a:r>
            <a:r>
              <a:rPr lang="nl-NL" sz="3600" dirty="0"/>
              <a:t>gas te besparen</a:t>
            </a:r>
            <a:r>
              <a:rPr lang="nl-NL" sz="3600" b="0" dirty="0"/>
              <a:t>?</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5</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985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Verwarming 1°C lager zetten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Alleen de ruimte verwarmen waar je bent</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Radiatorventilator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Radiatorfolie plakken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8450A311-BA48-7CE4-74D4-789854E393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4812775"/>
            <a:ext cx="6096000" cy="4348473"/>
          </a:xfrm>
          <a:prstGeom prst="rect">
            <a:avLst/>
          </a:prstGeom>
        </p:spPr>
      </p:pic>
      <p:pic>
        <p:nvPicPr>
          <p:cNvPr id="22" name="Afbeelding 21">
            <a:extLst>
              <a:ext uri="{FF2B5EF4-FFF2-40B4-BE49-F238E27FC236}">
                <a16:creationId xmlns:a16="http://schemas.microsoft.com/office/drawing/2014/main" id="{4E072283-F2EE-7D9F-F4F4-6A5D1AC5A5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23" name="Afbeelding 7">
            <a:extLst>
              <a:ext uri="{FF2B5EF4-FFF2-40B4-BE49-F238E27FC236}">
                <a16:creationId xmlns:a16="http://schemas.microsoft.com/office/drawing/2014/main" id="{DE15C2EC-3704-440A-D42E-1BA8F99AA63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4" name="Titel 1">
            <a:extLst>
              <a:ext uri="{FF2B5EF4-FFF2-40B4-BE49-F238E27FC236}">
                <a16:creationId xmlns:a16="http://schemas.microsoft.com/office/drawing/2014/main" id="{5C23CB45-9CA7-F6FC-6DDE-A0739F7F95BA}"/>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28268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5</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8" y="1762490"/>
            <a:ext cx="5559282"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Alle acties helpen, maar je kunt direct beginnen met</a:t>
            </a:r>
            <a:r>
              <a:rPr lang="nl-NL" sz="2600" b="1" dirty="0">
                <a:solidFill>
                  <a:schemeClr val="tx1"/>
                </a:solidFill>
                <a:latin typeface="Montserrat" pitchFamily="2" charset="77"/>
              </a:rPr>
              <a:t> de verwarming een graadje lager te zetten</a:t>
            </a:r>
            <a:r>
              <a:rPr lang="nl-NL" sz="2600" dirty="0">
                <a:solidFill>
                  <a:schemeClr val="tx1"/>
                </a:solidFill>
                <a:latin typeface="Montserrat" pitchFamily="2" charset="77"/>
              </a:rPr>
              <a: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Alleen de ruimte verwarmen waar je bent, bespaart ook veel gas.</a:t>
            </a:r>
          </a:p>
        </p:txBody>
      </p:sp>
      <p:sp>
        <p:nvSpPr>
          <p:cNvPr id="3" name="Tijdelijke aanduiding voor inhoud 2">
            <a:extLst>
              <a:ext uri="{FF2B5EF4-FFF2-40B4-BE49-F238E27FC236}">
                <a16:creationId xmlns:a16="http://schemas.microsoft.com/office/drawing/2014/main" id="{9631C507-6053-F6A8-BF54-80518C0B9774}"/>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Verwarming 1°C lager zetten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Alleen de ruimte verwarmen waar je bent</a:t>
            </a:r>
            <a:endParaRPr lang="nl-NL" sz="2600" dirty="0">
              <a:solidFill>
                <a:srgbClr val="FF3322"/>
              </a:solidFill>
              <a:latin typeface="Montserrat" pitchFamily="2" charset="77"/>
            </a:endParaRP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Radiatorventilator plaatsen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Radiatorfolie plakken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7C7EC1A1-C3C7-07BA-CB8F-9E2F5575EDBA}"/>
              </a:ext>
            </a:extLst>
          </p:cNvPr>
          <p:cNvSpPr txBox="1">
            <a:spLocks/>
          </p:cNvSpPr>
          <p:nvPr/>
        </p:nvSpPr>
        <p:spPr>
          <a:xfrm>
            <a:off x="1460172" y="173078"/>
            <a:ext cx="7980607"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Wat kun je</a:t>
            </a:r>
            <a:r>
              <a:rPr lang="nl-NL" sz="3600" b="0" dirty="0">
                <a:solidFill>
                  <a:srgbClr val="FF3322"/>
                </a:solidFill>
              </a:rPr>
              <a:t> </a:t>
            </a:r>
            <a:r>
              <a:rPr lang="nl-NL" sz="3600" dirty="0">
                <a:solidFill>
                  <a:srgbClr val="FF3322"/>
                </a:solidFill>
              </a:rPr>
              <a:t>direct</a:t>
            </a:r>
            <a:r>
              <a:rPr lang="nl-NL" sz="3600" b="0" dirty="0">
                <a:solidFill>
                  <a:srgbClr val="FF3322"/>
                </a:solidFill>
              </a:rPr>
              <a:t> </a:t>
            </a:r>
            <a:r>
              <a:rPr lang="nl-NL" sz="3600" b="0" dirty="0">
                <a:solidFill>
                  <a:schemeClr val="tx1">
                    <a:lumMod val="95000"/>
                    <a:lumOff val="5000"/>
                  </a:schemeClr>
                </a:solidFill>
              </a:rPr>
              <a:t>doen</a:t>
            </a:r>
            <a:r>
              <a:rPr lang="nl-NL" sz="3600" b="0" dirty="0"/>
              <a:t> om zoveel mogelijk </a:t>
            </a:r>
            <a:r>
              <a:rPr lang="nl-NL" sz="3600" dirty="0"/>
              <a:t>gas te besparen</a:t>
            </a:r>
            <a:r>
              <a:rPr lang="nl-NL" sz="3600" b="0" dirty="0"/>
              <a:t>?</a:t>
            </a:r>
          </a:p>
        </p:txBody>
      </p:sp>
    </p:spTree>
    <p:extLst>
      <p:ext uri="{BB962C8B-B14F-4D97-AF65-F5344CB8AC3E}">
        <p14:creationId xmlns:p14="http://schemas.microsoft.com/office/powerpoint/2010/main" val="20657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51738"/>
          </a:xfrm>
        </p:spPr>
        <p:txBody>
          <a:bodyPr/>
          <a:lstStyle/>
          <a:p>
            <a:pPr>
              <a:lnSpc>
                <a:spcPts val="4200"/>
              </a:lnSpc>
            </a:pPr>
            <a:r>
              <a:rPr lang="nl-NL" sz="3600" b="0" dirty="0"/>
              <a:t>Wat bespaar je per</a:t>
            </a:r>
            <a:r>
              <a:rPr lang="nl-NL" sz="3600" dirty="0"/>
              <a:t> </a:t>
            </a:r>
            <a:r>
              <a:rPr lang="nl-NL" sz="3600" dirty="0">
                <a:solidFill>
                  <a:srgbClr val="FF3322"/>
                </a:solidFill>
              </a:rPr>
              <a:t>jaar</a:t>
            </a:r>
            <a:r>
              <a:rPr lang="nl-NL" sz="3600" b="0" dirty="0"/>
              <a:t> met de thermostaat </a:t>
            </a:r>
            <a:r>
              <a:rPr lang="nl-NL" sz="3600" dirty="0"/>
              <a:t>1°C lager </a:t>
            </a:r>
            <a:r>
              <a:rPr lang="nl-NL" sz="3600" b="0" dirty="0"/>
              <a:t>zetten? </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6</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€ 50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€ 100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€ 150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€ 200</a:t>
            </a:r>
          </a:p>
        </p:txBody>
      </p:sp>
      <p:pic>
        <p:nvPicPr>
          <p:cNvPr id="16" name="Afbeelding 7">
            <a:extLst>
              <a:ext uri="{FF2B5EF4-FFF2-40B4-BE49-F238E27FC236}">
                <a16:creationId xmlns:a16="http://schemas.microsoft.com/office/drawing/2014/main" id="{F1DBC35A-F165-4899-BC37-008F2381C4F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8" name="Titel 1">
            <a:extLst>
              <a:ext uri="{FF2B5EF4-FFF2-40B4-BE49-F238E27FC236}">
                <a16:creationId xmlns:a16="http://schemas.microsoft.com/office/drawing/2014/main" id="{33BB2DC8-3263-85F8-B0ED-1D2E0CF5C4CD}"/>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20715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6</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Dat </a:t>
            </a:r>
            <a:r>
              <a:rPr lang="nl-NL" sz="2600" b="1" dirty="0">
                <a:solidFill>
                  <a:schemeClr val="tx1"/>
                </a:solidFill>
                <a:latin typeface="Montserrat" pitchFamily="2" charset="77"/>
              </a:rPr>
              <a:t>bespaart</a:t>
            </a:r>
            <a:r>
              <a:rPr lang="nl-NL" sz="2600" dirty="0">
                <a:solidFill>
                  <a:schemeClr val="tx1"/>
                </a:solidFill>
                <a:latin typeface="Montserrat" pitchFamily="2" charset="77"/>
              </a:rPr>
              <a:t> ongeveer </a:t>
            </a:r>
            <a:r>
              <a:rPr lang="nl-NL" sz="2600" b="1" dirty="0">
                <a:solidFill>
                  <a:schemeClr val="tx1"/>
                </a:solidFill>
                <a:latin typeface="Montserrat" pitchFamily="2" charset="77"/>
              </a:rPr>
              <a:t>€ 150</a:t>
            </a:r>
            <a:r>
              <a:rPr lang="nl-NL" sz="2600" dirty="0">
                <a:solidFill>
                  <a:schemeClr val="tx1"/>
                </a:solidFill>
                <a:latin typeface="Montserrat" pitchFamily="2" charset="77"/>
              </a:rPr>
              <a:t>.</a:t>
            </a:r>
          </a:p>
          <a:p>
            <a:pPr marL="0" indent="0" hangingPunct="0">
              <a:lnSpc>
                <a:spcPts val="3600"/>
              </a:lnSpc>
              <a:spcBef>
                <a:spcPts val="0"/>
              </a:spcBef>
              <a:buFont typeface="+mj-lt"/>
              <a:buNone/>
            </a:pPr>
            <a:r>
              <a:rPr lang="nl-NL" sz="2600" dirty="0">
                <a:solidFill>
                  <a:schemeClr val="tx1"/>
                </a:solidFill>
                <a:latin typeface="Montserrat" pitchFamily="2" charset="77"/>
              </a:rPr>
              <a:t>Zet de thermostaat niet hoger dan </a:t>
            </a:r>
            <a:r>
              <a:rPr lang="nl-NL" sz="2600" b="1" dirty="0">
                <a:solidFill>
                  <a:schemeClr val="tx1"/>
                </a:solidFill>
                <a:latin typeface="Montserrat" pitchFamily="2" charset="77"/>
              </a:rPr>
              <a:t>19°C</a:t>
            </a:r>
            <a:r>
              <a:rPr lang="nl-NL" sz="2600" dirty="0">
                <a:solidFill>
                  <a:schemeClr val="tx1"/>
                </a:solidFill>
                <a:latin typeface="Montserrat" pitchFamily="2" charset="77"/>
              </a:rPr>
              <a:t>. Deed je dat al? Kijk dan of je nog een graadje lager kan.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75% van de huishoudens zet de thermostaat overdag al op 19°C </a:t>
            </a:r>
            <a:br>
              <a:rPr lang="nl-NL" sz="2600" dirty="0">
                <a:solidFill>
                  <a:schemeClr val="tx1"/>
                </a:solidFill>
                <a:latin typeface="Montserrat" pitchFamily="2" charset="77"/>
              </a:rPr>
            </a:br>
            <a:r>
              <a:rPr lang="nl-NL" sz="2600" dirty="0">
                <a:solidFill>
                  <a:schemeClr val="tx1"/>
                </a:solidFill>
                <a:latin typeface="Montserrat" pitchFamily="2" charset="77"/>
              </a:rPr>
              <a:t>of lager!</a:t>
            </a:r>
          </a:p>
        </p:txBody>
      </p:sp>
      <p:sp>
        <p:nvSpPr>
          <p:cNvPr id="4" name="Titel 1">
            <a:extLst>
              <a:ext uri="{FF2B5EF4-FFF2-40B4-BE49-F238E27FC236}">
                <a16:creationId xmlns:a16="http://schemas.microsoft.com/office/drawing/2014/main" id="{B1EE1896-5A36-A111-0E58-2484C990228A}"/>
              </a:ext>
            </a:extLst>
          </p:cNvPr>
          <p:cNvSpPr>
            <a:spLocks noGrp="1"/>
          </p:cNvSpPr>
          <p:nvPr>
            <p:ph type="title"/>
          </p:nvPr>
        </p:nvSpPr>
        <p:spPr>
          <a:xfrm>
            <a:off x="1460172" y="173078"/>
            <a:ext cx="10029463" cy="1351738"/>
          </a:xfrm>
        </p:spPr>
        <p:txBody>
          <a:bodyPr/>
          <a:lstStyle/>
          <a:p>
            <a:pPr>
              <a:lnSpc>
                <a:spcPts val="4200"/>
              </a:lnSpc>
            </a:pPr>
            <a:r>
              <a:rPr lang="nl-NL" sz="3600" b="0" dirty="0"/>
              <a:t>Wat bespaar je per</a:t>
            </a:r>
            <a:r>
              <a:rPr lang="nl-NL" sz="3600" dirty="0"/>
              <a:t> </a:t>
            </a:r>
            <a:r>
              <a:rPr lang="nl-NL" sz="3600" dirty="0">
                <a:solidFill>
                  <a:srgbClr val="FF3322"/>
                </a:solidFill>
              </a:rPr>
              <a:t>jaar</a:t>
            </a:r>
            <a:r>
              <a:rPr lang="nl-NL" sz="3600" b="0" dirty="0"/>
              <a:t> met de thermostaat </a:t>
            </a:r>
            <a:r>
              <a:rPr lang="nl-NL" sz="3600" dirty="0"/>
              <a:t>1°C lager </a:t>
            </a:r>
            <a:r>
              <a:rPr lang="nl-NL" sz="3600" b="0" dirty="0"/>
              <a:t>zetten? </a:t>
            </a:r>
          </a:p>
        </p:txBody>
      </p:sp>
      <p:sp>
        <p:nvSpPr>
          <p:cNvPr id="5" name="Tijdelijke aanduiding voor inhoud 2">
            <a:extLst>
              <a:ext uri="{FF2B5EF4-FFF2-40B4-BE49-F238E27FC236}">
                <a16:creationId xmlns:a16="http://schemas.microsoft.com/office/drawing/2014/main" id="{D341AFCD-55E4-0A33-5BB5-65A90DF18173}"/>
              </a:ext>
            </a:extLst>
          </p:cNvPr>
          <p:cNvSpPr txBox="1">
            <a:spLocks/>
          </p:cNvSpPr>
          <p:nvPr/>
        </p:nvSpPr>
        <p:spPr>
          <a:xfrm>
            <a:off x="646106" y="1762490"/>
            <a:ext cx="4166040"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€ 50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€ 100 </a:t>
            </a:r>
          </a:p>
          <a:p>
            <a:pPr marL="190350" indent="-766350">
              <a:lnSpc>
                <a:spcPts val="3600"/>
              </a:lnSpc>
              <a:spcBef>
                <a:spcPts val="0"/>
              </a:spcBef>
              <a:buSzPct val="100000"/>
            </a:pPr>
            <a:r>
              <a:rPr lang="nl-NL" sz="2600" dirty="0">
                <a:solidFill>
                  <a:srgbClr val="FF3322"/>
                </a:solidFill>
                <a:latin typeface="Montserrat" pitchFamily="2" charset="77"/>
              </a:rPr>
              <a:t>€ 150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€ 200</a:t>
            </a:r>
          </a:p>
        </p:txBody>
      </p:sp>
    </p:spTree>
    <p:extLst>
      <p:ext uri="{BB962C8B-B14F-4D97-AF65-F5344CB8AC3E}">
        <p14:creationId xmlns:p14="http://schemas.microsoft.com/office/powerpoint/2010/main" val="167579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8028732" cy="1351738"/>
          </a:xfrm>
        </p:spPr>
        <p:txBody>
          <a:bodyPr/>
          <a:lstStyle/>
          <a:p>
            <a:pPr>
              <a:lnSpc>
                <a:spcPts val="4200"/>
              </a:lnSpc>
            </a:pPr>
            <a:r>
              <a:rPr lang="nl-NL" sz="3600" b="0" dirty="0"/>
              <a:t>Wat </a:t>
            </a:r>
            <a:r>
              <a:rPr lang="nl-NL" sz="3600" b="0" dirty="0">
                <a:solidFill>
                  <a:schemeClr val="tx1">
                    <a:lumMod val="95000"/>
                    <a:lumOff val="5000"/>
                  </a:schemeClr>
                </a:solidFill>
              </a:rPr>
              <a:t>helpt</a:t>
            </a:r>
            <a:r>
              <a:rPr lang="nl-NL" sz="3600" b="0" dirty="0">
                <a:solidFill>
                  <a:srgbClr val="FF3322"/>
                </a:solidFill>
              </a:rPr>
              <a:t> </a:t>
            </a:r>
            <a:r>
              <a:rPr lang="nl-NL" sz="3600" b="0" dirty="0">
                <a:solidFill>
                  <a:schemeClr val="tx1">
                    <a:lumMod val="95000"/>
                    <a:lumOff val="5000"/>
                  </a:schemeClr>
                </a:solidFill>
              </a:rPr>
              <a:t>het</a:t>
            </a:r>
            <a:r>
              <a:rPr lang="nl-NL" sz="3600" b="0" dirty="0">
                <a:solidFill>
                  <a:srgbClr val="FF3322"/>
                </a:solidFill>
              </a:rPr>
              <a:t> </a:t>
            </a:r>
            <a:r>
              <a:rPr lang="nl-NL" sz="3600" dirty="0">
                <a:solidFill>
                  <a:srgbClr val="FF3322"/>
                </a:solidFill>
              </a:rPr>
              <a:t>meeste</a:t>
            </a:r>
            <a:r>
              <a:rPr lang="nl-NL" sz="3600" b="0" dirty="0"/>
              <a:t> tegen </a:t>
            </a:r>
            <a:r>
              <a:rPr lang="nl-NL" sz="3600" dirty="0"/>
              <a:t>koude tocht</a:t>
            </a:r>
            <a:r>
              <a:rPr lang="nl-NL" sz="3600" b="0" dirty="0"/>
              <a:t> in je woonkamer? </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7</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8" name="Tijdelijke aanduiding voor inhoud 2">
            <a:extLst>
              <a:ext uri="{FF2B5EF4-FFF2-40B4-BE49-F238E27FC236}">
                <a16:creationId xmlns:a16="http://schemas.microsoft.com/office/drawing/2014/main" id="{62DF3E0F-134C-0006-9260-AEFA44E94341}"/>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Dikke gordijnen </a:t>
            </a:r>
            <a:br>
              <a:rPr lang="nl-NL" sz="2600" dirty="0">
                <a:solidFill>
                  <a:schemeClr val="bg1">
                    <a:lumMod val="50000"/>
                  </a:schemeClr>
                </a:solidFill>
                <a:latin typeface="Montserrat" pitchFamily="2" charset="77"/>
              </a:rPr>
            </a:br>
            <a:r>
              <a:rPr lang="nl-NL" sz="2600" dirty="0">
                <a:solidFill>
                  <a:schemeClr val="bg1">
                    <a:lumMod val="50000"/>
                  </a:schemeClr>
                </a:solidFill>
                <a:latin typeface="Montserrat" pitchFamily="2" charset="77"/>
              </a:rPr>
              <a:t>ophangen</a:t>
            </a:r>
          </a:p>
          <a:p>
            <a:pPr marL="766800" indent="-766350">
              <a:lnSpc>
                <a:spcPts val="3200"/>
              </a:lnSpc>
              <a:spcBef>
                <a:spcPts val="0"/>
              </a:spcBef>
              <a:spcAft>
                <a:spcPts val="600"/>
              </a:spcAft>
              <a:buSzPct val="100000"/>
            </a:pPr>
            <a:r>
              <a:rPr lang="nl-NL" sz="2600" dirty="0" err="1">
                <a:solidFill>
                  <a:schemeClr val="bg1">
                    <a:lumMod val="50000"/>
                  </a:schemeClr>
                </a:solidFill>
                <a:latin typeface="Montserrat" pitchFamily="2" charset="77"/>
              </a:rPr>
              <a:t>Tochtstrips</a:t>
            </a:r>
            <a:r>
              <a:rPr lang="nl-NL" sz="2600" dirty="0">
                <a:solidFill>
                  <a:schemeClr val="bg1">
                    <a:lumMod val="50000"/>
                  </a:schemeClr>
                </a:solidFill>
                <a:latin typeface="Montserrat" pitchFamily="2" charset="77"/>
              </a:rPr>
              <a:t>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Vloerkleed neerleggen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Deuren dicht houden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08711431-2053-4ADA-59E3-4BF86B5485E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19446" y="-4916432"/>
            <a:ext cx="6096000" cy="4348473"/>
          </a:xfrm>
          <a:prstGeom prst="rect">
            <a:avLst/>
          </a:prstGeom>
        </p:spPr>
      </p:pic>
      <p:pic>
        <p:nvPicPr>
          <p:cNvPr id="19" name="Afbeelding 7">
            <a:extLst>
              <a:ext uri="{FF2B5EF4-FFF2-40B4-BE49-F238E27FC236}">
                <a16:creationId xmlns:a16="http://schemas.microsoft.com/office/drawing/2014/main" id="{FF816422-1455-25F6-C2D9-B4A7EA2F717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0" name="Titel 1">
            <a:extLst>
              <a:ext uri="{FF2B5EF4-FFF2-40B4-BE49-F238E27FC236}">
                <a16:creationId xmlns:a16="http://schemas.microsoft.com/office/drawing/2014/main" id="{B2B249BA-BFAA-2B3D-B179-5818A436101C}"/>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420704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7</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Alle acties helpen, maar </a:t>
            </a:r>
            <a:r>
              <a:rPr lang="nl-NL" sz="2600" b="1" dirty="0">
                <a:solidFill>
                  <a:schemeClr val="tx1"/>
                </a:solidFill>
                <a:latin typeface="Montserrat" pitchFamily="2" charset="77"/>
              </a:rPr>
              <a:t>deuren dicht houden</a:t>
            </a:r>
            <a:r>
              <a:rPr lang="nl-NL" sz="2600" dirty="0">
                <a:solidFill>
                  <a:schemeClr val="tx1"/>
                </a:solidFill>
                <a:latin typeface="Montserrat" pitchFamily="2" charset="77"/>
              </a:rPr>
              <a:t>, zodat de warmte niet uit de kamer ontsnapt helpt het beste en kost niets.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deurveer of -dranger </a:t>
            </a:r>
            <a:r>
              <a:rPr lang="nl-NL" sz="2600" dirty="0">
                <a:solidFill>
                  <a:schemeClr val="tx1"/>
                </a:solidFill>
                <a:latin typeface="Montserrat" pitchFamily="2" charset="77"/>
              </a:rPr>
              <a:t>kan helpen deuren dicht te houden. </a:t>
            </a:r>
          </a:p>
        </p:txBody>
      </p:sp>
      <p:sp>
        <p:nvSpPr>
          <p:cNvPr id="6" name="Titel 1">
            <a:extLst>
              <a:ext uri="{FF2B5EF4-FFF2-40B4-BE49-F238E27FC236}">
                <a16:creationId xmlns:a16="http://schemas.microsoft.com/office/drawing/2014/main" id="{A11E593C-C4E8-6DA1-B89F-5F359A89D041}"/>
              </a:ext>
            </a:extLst>
          </p:cNvPr>
          <p:cNvSpPr>
            <a:spLocks noGrp="1"/>
          </p:cNvSpPr>
          <p:nvPr>
            <p:ph type="title"/>
          </p:nvPr>
        </p:nvSpPr>
        <p:spPr>
          <a:xfrm>
            <a:off x="1460172" y="173078"/>
            <a:ext cx="8068839" cy="1351738"/>
          </a:xfrm>
        </p:spPr>
        <p:txBody>
          <a:bodyPr/>
          <a:lstStyle/>
          <a:p>
            <a:pPr>
              <a:lnSpc>
                <a:spcPts val="4200"/>
              </a:lnSpc>
            </a:pPr>
            <a:r>
              <a:rPr lang="nl-NL" sz="3600" b="0" dirty="0"/>
              <a:t>Wat </a:t>
            </a:r>
            <a:r>
              <a:rPr lang="nl-NL" sz="3600" b="0" dirty="0">
                <a:solidFill>
                  <a:schemeClr val="tx1">
                    <a:lumMod val="95000"/>
                    <a:lumOff val="5000"/>
                  </a:schemeClr>
                </a:solidFill>
              </a:rPr>
              <a:t>helpt</a:t>
            </a:r>
            <a:r>
              <a:rPr lang="nl-NL" sz="3600" b="0" dirty="0">
                <a:solidFill>
                  <a:srgbClr val="FF3322"/>
                </a:solidFill>
              </a:rPr>
              <a:t> </a:t>
            </a:r>
            <a:r>
              <a:rPr lang="nl-NL" sz="3600" b="0" dirty="0">
                <a:solidFill>
                  <a:schemeClr val="tx1">
                    <a:lumMod val="95000"/>
                    <a:lumOff val="5000"/>
                  </a:schemeClr>
                </a:solidFill>
              </a:rPr>
              <a:t>het</a:t>
            </a:r>
            <a:r>
              <a:rPr lang="nl-NL" sz="3600" b="0" dirty="0">
                <a:solidFill>
                  <a:srgbClr val="FF3322"/>
                </a:solidFill>
              </a:rPr>
              <a:t> </a:t>
            </a:r>
            <a:r>
              <a:rPr lang="nl-NL" sz="3600" dirty="0">
                <a:solidFill>
                  <a:srgbClr val="FF3322"/>
                </a:solidFill>
              </a:rPr>
              <a:t>meeste</a:t>
            </a:r>
            <a:r>
              <a:rPr lang="nl-NL" sz="3600" b="0" dirty="0"/>
              <a:t> tegen </a:t>
            </a:r>
            <a:r>
              <a:rPr lang="nl-NL" sz="3600" dirty="0"/>
              <a:t>koude tocht</a:t>
            </a:r>
            <a:r>
              <a:rPr lang="nl-NL" sz="3600" b="0" dirty="0"/>
              <a:t> in je woonkamer? </a:t>
            </a:r>
          </a:p>
        </p:txBody>
      </p:sp>
      <p:sp>
        <p:nvSpPr>
          <p:cNvPr id="12" name="Tijdelijke aanduiding voor inhoud 2">
            <a:extLst>
              <a:ext uri="{FF2B5EF4-FFF2-40B4-BE49-F238E27FC236}">
                <a16:creationId xmlns:a16="http://schemas.microsoft.com/office/drawing/2014/main" id="{6C40A999-18AF-1AB7-6420-5F2DDBD3EFE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Dikke gordijnen </a:t>
            </a:r>
            <a:br>
              <a:rPr lang="nl-NL" sz="2600" dirty="0">
                <a:solidFill>
                  <a:schemeClr val="bg1">
                    <a:lumMod val="75000"/>
                  </a:schemeClr>
                </a:solidFill>
                <a:latin typeface="Montserrat" pitchFamily="2" charset="77"/>
              </a:rPr>
            </a:br>
            <a:r>
              <a:rPr lang="nl-NL" sz="2600" dirty="0">
                <a:solidFill>
                  <a:schemeClr val="bg1">
                    <a:lumMod val="75000"/>
                  </a:schemeClr>
                </a:solidFill>
                <a:latin typeface="Montserrat" pitchFamily="2" charset="77"/>
              </a:rPr>
              <a:t>ophangen</a:t>
            </a:r>
          </a:p>
          <a:p>
            <a:pPr marL="766800" indent="-766350">
              <a:lnSpc>
                <a:spcPts val="3200"/>
              </a:lnSpc>
              <a:spcBef>
                <a:spcPts val="0"/>
              </a:spcBef>
              <a:spcAft>
                <a:spcPts val="600"/>
              </a:spcAft>
              <a:buSzPct val="100000"/>
            </a:pPr>
            <a:r>
              <a:rPr lang="nl-NL" sz="2600" dirty="0" err="1">
                <a:solidFill>
                  <a:schemeClr val="bg1">
                    <a:lumMod val="75000"/>
                  </a:schemeClr>
                </a:solidFill>
                <a:latin typeface="Montserrat" pitchFamily="2" charset="77"/>
              </a:rPr>
              <a:t>Tochtstrips</a:t>
            </a:r>
            <a:r>
              <a:rPr lang="nl-NL" sz="2600" dirty="0">
                <a:solidFill>
                  <a:schemeClr val="bg1">
                    <a:lumMod val="75000"/>
                  </a:schemeClr>
                </a:solidFill>
                <a:latin typeface="Montserrat" pitchFamily="2" charset="77"/>
              </a:rPr>
              <a:t> plaatsen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Vloerkleed neerleggen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Deuren dicht houden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39071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9881596" cy="1351738"/>
          </a:xfrm>
        </p:spPr>
        <p:txBody>
          <a:bodyPr/>
          <a:lstStyle/>
          <a:p>
            <a:pPr>
              <a:lnSpc>
                <a:spcPts val="4200"/>
              </a:lnSpc>
            </a:pPr>
            <a:r>
              <a:rPr lang="nl-NL" sz="3600" b="0" dirty="0"/>
              <a:t>Wat bespaar je per jaar door de thermostaat </a:t>
            </a:r>
            <a:r>
              <a:rPr lang="nl-NL" sz="3600" dirty="0">
                <a:solidFill>
                  <a:srgbClr val="FF3322"/>
                </a:solidFill>
              </a:rPr>
              <a:t>’s nachts</a:t>
            </a:r>
            <a:r>
              <a:rPr lang="nl-NL" sz="3600" dirty="0"/>
              <a:t> </a:t>
            </a:r>
            <a:r>
              <a:rPr lang="nl-NL" sz="3600" b="0" dirty="0"/>
              <a:t>op</a:t>
            </a:r>
            <a:r>
              <a:rPr lang="nl-NL" sz="3600" dirty="0"/>
              <a:t> 15°C </a:t>
            </a:r>
            <a:r>
              <a:rPr lang="nl-NL" sz="3600" b="0" dirty="0"/>
              <a:t>te zetten?</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8</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€ 200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€ 100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€ 25</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€ 75 </a:t>
            </a:r>
          </a:p>
          <a:p>
            <a:pPr marL="0" indent="0">
              <a:lnSpc>
                <a:spcPts val="3600"/>
              </a:lnSpc>
              <a:spcBef>
                <a:spcPts val="0"/>
              </a:spcBef>
              <a:buSzPct val="100000"/>
              <a:buNone/>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ABC82796-5896-CE0E-A2A0-12E7E4B23D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1494695"/>
            <a:ext cx="6096000" cy="4363452"/>
          </a:xfrm>
          <a:prstGeom prst="rect">
            <a:avLst/>
          </a:prstGeom>
        </p:spPr>
      </p:pic>
    </p:spTree>
    <p:extLst>
      <p:ext uri="{BB962C8B-B14F-4D97-AF65-F5344CB8AC3E}">
        <p14:creationId xmlns:p14="http://schemas.microsoft.com/office/powerpoint/2010/main" val="1400876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1400"/>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8</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Je bespaart </a:t>
            </a:r>
            <a:r>
              <a:rPr lang="nl-NL" sz="2600" b="1" dirty="0">
                <a:solidFill>
                  <a:schemeClr val="tx1"/>
                </a:solidFill>
                <a:latin typeface="Montserrat" pitchFamily="2" charset="77"/>
              </a:rPr>
              <a:t>ongeveer € 100</a:t>
            </a:r>
            <a:r>
              <a:rPr lang="nl-NL" sz="2600" dirty="0">
                <a:solidFill>
                  <a:schemeClr val="tx1"/>
                </a:solidFill>
                <a:latin typeface="Montserrat" pitchFamily="2" charset="77"/>
              </a:rPr>
              <a:t>. </a:t>
            </a:r>
          </a:p>
          <a:p>
            <a:pPr marL="0" indent="0" hangingPunct="0">
              <a:lnSpc>
                <a:spcPts val="3600"/>
              </a:lnSpc>
              <a:spcBef>
                <a:spcPts val="0"/>
              </a:spcBef>
              <a:buFont typeface="+mj-lt"/>
              <a:buNone/>
            </a:pPr>
            <a:r>
              <a:rPr lang="nl-NL" sz="2600" dirty="0">
                <a:solidFill>
                  <a:schemeClr val="tx1"/>
                </a:solidFill>
                <a:latin typeface="Montserrat" pitchFamily="2" charset="77"/>
              </a:rPr>
              <a:t>Als je dat een uur voordat je gaat slapen doet, bespaar je nog eens €40 extra. </a:t>
            </a:r>
          </a:p>
          <a:p>
            <a:pPr marL="0" indent="0" hangingPunct="0">
              <a:lnSpc>
                <a:spcPts val="3600"/>
              </a:lnSpc>
              <a:spcBef>
                <a:spcPts val="0"/>
              </a:spcBef>
              <a:buFont typeface="+mj-lt"/>
              <a:buNone/>
            </a:pPr>
            <a:endParaRPr lang="nl-NL" sz="2600" dirty="0">
              <a:solidFill>
                <a:schemeClr val="tx1"/>
              </a:solidFill>
              <a:latin typeface="Montserrat" pitchFamily="2" charset="77"/>
            </a:endParaRPr>
          </a:p>
        </p:txBody>
      </p:sp>
      <p:sp>
        <p:nvSpPr>
          <p:cNvPr id="6" name="Titel 1">
            <a:extLst>
              <a:ext uri="{FF2B5EF4-FFF2-40B4-BE49-F238E27FC236}">
                <a16:creationId xmlns:a16="http://schemas.microsoft.com/office/drawing/2014/main" id="{09F88F1D-D880-E2ED-05A2-49078EC3ABE6}"/>
              </a:ext>
            </a:extLst>
          </p:cNvPr>
          <p:cNvSpPr txBox="1">
            <a:spLocks/>
          </p:cNvSpPr>
          <p:nvPr/>
        </p:nvSpPr>
        <p:spPr>
          <a:xfrm>
            <a:off x="1460173" y="173078"/>
            <a:ext cx="10058060"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Wat bespaar je per jaar door de thermostaat </a:t>
            </a:r>
            <a:r>
              <a:rPr lang="nl-NL" sz="3600" dirty="0">
                <a:solidFill>
                  <a:srgbClr val="FF3322"/>
                </a:solidFill>
              </a:rPr>
              <a:t>’s nachts</a:t>
            </a:r>
            <a:r>
              <a:rPr lang="nl-NL" sz="3600" dirty="0"/>
              <a:t> </a:t>
            </a:r>
            <a:r>
              <a:rPr lang="nl-NL" sz="3600" b="0" dirty="0"/>
              <a:t>op</a:t>
            </a:r>
            <a:r>
              <a:rPr lang="nl-NL" sz="3600" dirty="0"/>
              <a:t> 15°C </a:t>
            </a:r>
            <a:r>
              <a:rPr lang="nl-NL" sz="3600" b="0" dirty="0"/>
              <a:t>te zetten?</a:t>
            </a:r>
          </a:p>
        </p:txBody>
      </p:sp>
      <p:sp>
        <p:nvSpPr>
          <p:cNvPr id="12" name="Tijdelijke aanduiding voor inhoud 2">
            <a:extLst>
              <a:ext uri="{FF2B5EF4-FFF2-40B4-BE49-F238E27FC236}">
                <a16:creationId xmlns:a16="http://schemas.microsoft.com/office/drawing/2014/main" id="{44A73245-9231-7A73-B074-A2A941604253}"/>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€ 200</a:t>
            </a:r>
          </a:p>
          <a:p>
            <a:pPr marL="190350" indent="-766350">
              <a:lnSpc>
                <a:spcPts val="3600"/>
              </a:lnSpc>
              <a:spcBef>
                <a:spcPts val="0"/>
              </a:spcBef>
              <a:buSzPct val="100000"/>
            </a:pPr>
            <a:r>
              <a:rPr lang="nl-NL" sz="2600" dirty="0">
                <a:solidFill>
                  <a:srgbClr val="FF3322"/>
                </a:solidFill>
                <a:latin typeface="Montserrat" pitchFamily="2" charset="77"/>
              </a:rPr>
              <a:t>€ 100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€ 25</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€ 75 </a:t>
            </a:r>
          </a:p>
          <a:p>
            <a:pPr marL="0" indent="0">
              <a:lnSpc>
                <a:spcPts val="3600"/>
              </a:lnSpc>
              <a:spcBef>
                <a:spcPts val="0"/>
              </a:spcBef>
              <a:buSzPct val="100000"/>
              <a:buNone/>
            </a:pPr>
            <a:endParaRPr lang="nl-NL" sz="2600"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78115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646105" y="173078"/>
            <a:ext cx="10029463" cy="1057380"/>
          </a:xfrm>
        </p:spPr>
        <p:txBody>
          <a:bodyPr/>
          <a:lstStyle/>
          <a:p>
            <a:pPr>
              <a:lnSpc>
                <a:spcPts val="4200"/>
              </a:lnSpc>
            </a:pPr>
            <a:r>
              <a:rPr lang="nl-NL" sz="3600" b="0" dirty="0"/>
              <a:t>Vooraf</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4" y="1762491"/>
            <a:ext cx="10987877" cy="409379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140"/>
              </a:lnSpc>
              <a:buNone/>
            </a:pPr>
            <a:r>
              <a:rPr lang="nl-NL" sz="2200" dirty="0">
                <a:solidFill>
                  <a:srgbClr val="676767"/>
                </a:solidFill>
                <a:effectLst/>
                <a:latin typeface="Montserrat" pitchFamily="2" charset="77"/>
              </a:rPr>
              <a:t>De cijfers en uitleg komen uit betrouwbare bron: </a:t>
            </a:r>
            <a:r>
              <a:rPr lang="nl-NL" sz="2200" b="1" dirty="0" err="1">
                <a:solidFill>
                  <a:srgbClr val="676767"/>
                </a:solidFill>
                <a:effectLst/>
                <a:latin typeface="Montserrat" pitchFamily="2" charset="77"/>
              </a:rPr>
              <a:t>Milieucentraal</a:t>
            </a:r>
            <a:r>
              <a:rPr lang="nl-NL" sz="2200" dirty="0">
                <a:solidFill>
                  <a:srgbClr val="676767"/>
                </a:solidFill>
                <a:effectLst/>
                <a:latin typeface="Montserrat" pitchFamily="2" charset="77"/>
              </a:rPr>
              <a:t> en </a:t>
            </a:r>
            <a:r>
              <a:rPr lang="nl-NL" sz="2200" b="1" dirty="0" err="1">
                <a:solidFill>
                  <a:srgbClr val="676767"/>
                </a:solidFill>
                <a:effectLst/>
                <a:latin typeface="Montserrat" pitchFamily="2" charset="77"/>
              </a:rPr>
              <a:t>Hier.nu</a:t>
            </a:r>
            <a:r>
              <a:rPr lang="nl-NL" sz="2200" dirty="0">
                <a:solidFill>
                  <a:srgbClr val="676767"/>
                </a:solidFill>
                <a:effectLst/>
                <a:latin typeface="Montserrat" pitchFamily="2" charset="77"/>
              </a:rPr>
              <a:t>. </a:t>
            </a:r>
          </a:p>
          <a:p>
            <a:pPr marL="0" indent="0">
              <a:lnSpc>
                <a:spcPts val="3140"/>
              </a:lnSpc>
              <a:buNone/>
            </a:pPr>
            <a:r>
              <a:rPr lang="nl-NL" sz="2200" dirty="0">
                <a:solidFill>
                  <a:srgbClr val="676767"/>
                </a:solidFill>
                <a:effectLst/>
                <a:latin typeface="Montserrat" pitchFamily="2" charset="77"/>
              </a:rPr>
              <a:t>We gaan uit van </a:t>
            </a:r>
            <a:r>
              <a:rPr lang="nl-NL" sz="2200" b="1" dirty="0">
                <a:solidFill>
                  <a:srgbClr val="676767"/>
                </a:solidFill>
                <a:effectLst/>
                <a:latin typeface="Montserrat" pitchFamily="2" charset="77"/>
              </a:rPr>
              <a:t>gemiddelde cijfers</a:t>
            </a:r>
            <a:r>
              <a:rPr lang="nl-NL" sz="2200" dirty="0">
                <a:solidFill>
                  <a:srgbClr val="676767"/>
                </a:solidFill>
                <a:effectLst/>
                <a:latin typeface="Montserrat" pitchFamily="2" charset="77"/>
              </a:rPr>
              <a:t> van een gemiddeld huishouden. Ook gaan de bedragen ervan uit </a:t>
            </a:r>
            <a:r>
              <a:rPr lang="nl-NL" sz="2200" b="1" dirty="0">
                <a:solidFill>
                  <a:srgbClr val="676767"/>
                </a:solidFill>
                <a:effectLst/>
                <a:latin typeface="Montserrat" pitchFamily="2" charset="77"/>
              </a:rPr>
              <a:t>dat je nog niets doet</a:t>
            </a:r>
            <a:r>
              <a:rPr lang="nl-NL" sz="2200" dirty="0">
                <a:solidFill>
                  <a:srgbClr val="676767"/>
                </a:solidFill>
                <a:effectLst/>
                <a:latin typeface="Montserrat" pitchFamily="2" charset="77"/>
              </a:rPr>
              <a:t>. Dan valt er het meest te verdienen. We kunnen dus niet precies zeggen hoeveel jij exact kunt besparen. </a:t>
            </a:r>
          </a:p>
          <a:p>
            <a:pPr marL="0" indent="0">
              <a:lnSpc>
                <a:spcPts val="3140"/>
              </a:lnSpc>
              <a:buNone/>
            </a:pPr>
            <a:r>
              <a:rPr lang="nl-NL" sz="2200" dirty="0">
                <a:solidFill>
                  <a:srgbClr val="676767"/>
                </a:solidFill>
                <a:effectLst/>
                <a:latin typeface="Montserrat" pitchFamily="2" charset="77"/>
              </a:rPr>
              <a:t>We kunnen wél zeggen dat je met een paar simpele ingrepen honderden euro’s per jaar op je energierekening kunt besparen. Al die kleinere bedragen bij elkaar opgeteld, maakt samen een groot bedrag. </a:t>
            </a:r>
            <a:r>
              <a:rPr lang="nl-NL" sz="2200" b="1" dirty="0">
                <a:solidFill>
                  <a:srgbClr val="676767"/>
                </a:solidFill>
                <a:effectLst/>
                <a:latin typeface="Montserrat" pitchFamily="2" charset="77"/>
              </a:rPr>
              <a:t>Het loont dus echt de moeite!</a:t>
            </a:r>
          </a:p>
        </p:txBody>
      </p:sp>
      <p:pic>
        <p:nvPicPr>
          <p:cNvPr id="18" name="Afbeelding 7">
            <a:extLst>
              <a:ext uri="{FF2B5EF4-FFF2-40B4-BE49-F238E27FC236}">
                <a16:creationId xmlns:a16="http://schemas.microsoft.com/office/drawing/2014/main" id="{65621C25-258A-0CE1-BBE4-06BD5324CB7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9" name="Titel 1">
            <a:extLst>
              <a:ext uri="{FF2B5EF4-FFF2-40B4-BE49-F238E27FC236}">
                <a16:creationId xmlns:a16="http://schemas.microsoft.com/office/drawing/2014/main" id="{5B451D75-3FB5-4C2C-0D4E-CBCDD68E362A}"/>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191259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539007" cy="1351738"/>
          </a:xfrm>
        </p:spPr>
        <p:txBody>
          <a:bodyPr/>
          <a:lstStyle/>
          <a:p>
            <a:pPr>
              <a:lnSpc>
                <a:spcPts val="4200"/>
              </a:lnSpc>
            </a:pPr>
            <a:r>
              <a:rPr lang="nl-NL" sz="3600" b="0" dirty="0"/>
              <a:t>Hoe werkt je </a:t>
            </a:r>
            <a:r>
              <a:rPr lang="nl-NL" sz="3600" dirty="0"/>
              <a:t>radiator</a:t>
            </a:r>
            <a:r>
              <a:rPr lang="nl-NL" sz="3600" b="0" dirty="0"/>
              <a:t> het </a:t>
            </a:r>
            <a:r>
              <a:rPr lang="nl-NL" sz="3600" dirty="0">
                <a:solidFill>
                  <a:srgbClr val="FF3322"/>
                </a:solidFill>
              </a:rPr>
              <a:t>beste</a:t>
            </a:r>
            <a:r>
              <a:rPr lang="nl-NL" sz="3600" b="0" dirty="0"/>
              <a:t>?</a:t>
            </a:r>
            <a:br>
              <a:rPr lang="nl-NL" sz="3600" b="0" dirty="0"/>
            </a:br>
            <a:r>
              <a:rPr lang="nl-NL" sz="3600" b="0" dirty="0"/>
              <a:t>Kies vier antwoorden.</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9</a:t>
            </a:r>
          </a:p>
        </p:txBody>
      </p:sp>
      <p:pic>
        <p:nvPicPr>
          <p:cNvPr id="16" name="Afbeelding 15">
            <a:extLst>
              <a:ext uri="{FF2B5EF4-FFF2-40B4-BE49-F238E27FC236}">
                <a16:creationId xmlns:a16="http://schemas.microsoft.com/office/drawing/2014/main" id="{0EAA698E-9B90-6F17-5B38-A25FB90497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
        <p:nvSpPr>
          <p:cNvPr id="18" name="Tijdelijke aanduiding voor inhoud 2">
            <a:extLst>
              <a:ext uri="{FF2B5EF4-FFF2-40B4-BE49-F238E27FC236}">
                <a16:creationId xmlns:a16="http://schemas.microsoft.com/office/drawing/2014/main" id="{E0206722-465A-5304-BAFB-A31BAF8883E1}"/>
              </a:ext>
            </a:extLst>
          </p:cNvPr>
          <p:cNvSpPr txBox="1">
            <a:spLocks/>
          </p:cNvSpPr>
          <p:nvPr/>
        </p:nvSpPr>
        <p:spPr>
          <a:xfrm>
            <a:off x="646106" y="1762489"/>
            <a:ext cx="5259394" cy="4073559"/>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Elke week afstoffen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Waterbakje ophangen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Vensterbank inkorten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Zwart schilderen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Bank ervoor weghalen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In een ombouw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Gordijnen inkorten </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uur eerder aanzetten</a:t>
            </a:r>
          </a:p>
          <a:p>
            <a:pPr marL="450" indent="0">
              <a:lnSpc>
                <a:spcPts val="3200"/>
              </a:lnSpc>
              <a:spcBef>
                <a:spcPts val="0"/>
              </a:spcBef>
              <a:spcAft>
                <a:spcPts val="600"/>
              </a:spcAft>
              <a:buSzPct val="100000"/>
              <a:buNone/>
            </a:pPr>
            <a:endParaRPr lang="nl-NL" sz="2600" dirty="0">
              <a:solidFill>
                <a:schemeClr val="bg1">
                  <a:lumMod val="50000"/>
                </a:schemeClr>
              </a:solidFill>
              <a:latin typeface="Montserrat" pitchFamily="2" charset="77"/>
            </a:endParaRPr>
          </a:p>
        </p:txBody>
      </p:sp>
      <p:pic>
        <p:nvPicPr>
          <p:cNvPr id="21" name="Afbeelding 20">
            <a:extLst>
              <a:ext uri="{FF2B5EF4-FFF2-40B4-BE49-F238E27FC236}">
                <a16:creationId xmlns:a16="http://schemas.microsoft.com/office/drawing/2014/main" id="{55E43106-9C44-5F47-96D0-17B17A897F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96000" y="-5458656"/>
            <a:ext cx="6096000" cy="4348473"/>
          </a:xfrm>
          <a:prstGeom prst="rect">
            <a:avLst/>
          </a:prstGeom>
        </p:spPr>
      </p:pic>
      <p:pic>
        <p:nvPicPr>
          <p:cNvPr id="22" name="Afbeelding 7">
            <a:extLst>
              <a:ext uri="{FF2B5EF4-FFF2-40B4-BE49-F238E27FC236}">
                <a16:creationId xmlns:a16="http://schemas.microsoft.com/office/drawing/2014/main" id="{F4B04E96-3609-09B8-0A4F-0E45B04ECE1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3" name="Titel 1">
            <a:extLst>
              <a:ext uri="{FF2B5EF4-FFF2-40B4-BE49-F238E27FC236}">
                <a16:creationId xmlns:a16="http://schemas.microsoft.com/office/drawing/2014/main" id="{00C3FC14-2DB4-0384-D7B3-A970B010DACD}"/>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172829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9</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ruimte om de </a:t>
            </a:r>
            <a:r>
              <a:rPr lang="nl-NL" sz="2600" b="1" dirty="0">
                <a:solidFill>
                  <a:schemeClr val="tx1"/>
                </a:solidFill>
                <a:latin typeface="Montserrat" pitchFamily="2" charset="77"/>
              </a:rPr>
              <a:t>radiator moet</a:t>
            </a:r>
            <a:r>
              <a:rPr lang="nl-NL" sz="2600" dirty="0">
                <a:solidFill>
                  <a:schemeClr val="tx1"/>
                </a:solidFill>
                <a:latin typeface="Montserrat" pitchFamily="2" charset="77"/>
              </a:rPr>
              <a:t> </a:t>
            </a:r>
            <a:r>
              <a:rPr lang="nl-NL" sz="2600" b="1" dirty="0">
                <a:solidFill>
                  <a:schemeClr val="tx1"/>
                </a:solidFill>
                <a:latin typeface="Montserrat" pitchFamily="2" charset="77"/>
              </a:rPr>
              <a:t>vrij zijn </a:t>
            </a:r>
            <a:r>
              <a:rPr lang="nl-NL" sz="2600" dirty="0">
                <a:solidFill>
                  <a:schemeClr val="tx1"/>
                </a:solidFill>
                <a:latin typeface="Montserrat" pitchFamily="2" charset="77"/>
              </a:rPr>
              <a:t>om goed te werken.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Alles </a:t>
            </a:r>
            <a:r>
              <a:rPr lang="nl-NL" sz="2600" b="1" dirty="0">
                <a:solidFill>
                  <a:schemeClr val="tx1"/>
                </a:solidFill>
                <a:latin typeface="Montserrat" pitchFamily="2" charset="77"/>
              </a:rPr>
              <a:t>erop, ervoor en erboven </a:t>
            </a:r>
            <a:r>
              <a:rPr lang="nl-NL" sz="2600" dirty="0">
                <a:solidFill>
                  <a:schemeClr val="tx1"/>
                </a:solidFill>
                <a:latin typeface="Montserrat" pitchFamily="2" charset="77"/>
              </a:rPr>
              <a:t>houdt </a:t>
            </a:r>
            <a:r>
              <a:rPr lang="nl-NL" sz="2600" b="1" dirty="0">
                <a:solidFill>
                  <a:schemeClr val="tx1"/>
                </a:solidFill>
                <a:latin typeface="Montserrat" pitchFamily="2" charset="77"/>
              </a:rPr>
              <a:t>warmte tegen</a:t>
            </a:r>
            <a:r>
              <a:rPr lang="nl-NL" sz="2600" dirty="0">
                <a:solidFill>
                  <a:schemeClr val="tx1"/>
                </a:solidFill>
                <a:latin typeface="Montserrat" pitchFamily="2" charset="77"/>
              </a:rPr>
              <a: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Ook je </a:t>
            </a:r>
            <a:r>
              <a:rPr lang="nl-NL" sz="2600" b="1" dirty="0">
                <a:solidFill>
                  <a:schemeClr val="tx1"/>
                </a:solidFill>
                <a:latin typeface="Montserrat" pitchFamily="2" charset="77"/>
              </a:rPr>
              <a:t>radiator schoonhouden </a:t>
            </a:r>
            <a:r>
              <a:rPr lang="nl-NL" sz="2600" dirty="0">
                <a:solidFill>
                  <a:schemeClr val="tx1"/>
                </a:solidFill>
                <a:latin typeface="Montserrat" pitchFamily="2" charset="77"/>
              </a:rPr>
              <a:t>helpt.</a:t>
            </a:r>
          </a:p>
        </p:txBody>
      </p:sp>
      <p:sp>
        <p:nvSpPr>
          <p:cNvPr id="14" name="Titel 1">
            <a:extLst>
              <a:ext uri="{FF2B5EF4-FFF2-40B4-BE49-F238E27FC236}">
                <a16:creationId xmlns:a16="http://schemas.microsoft.com/office/drawing/2014/main" id="{E0891327-9149-1308-4671-1FBAE35D78DC}"/>
              </a:ext>
            </a:extLst>
          </p:cNvPr>
          <p:cNvSpPr>
            <a:spLocks noGrp="1"/>
          </p:cNvSpPr>
          <p:nvPr>
            <p:ph type="title"/>
          </p:nvPr>
        </p:nvSpPr>
        <p:spPr>
          <a:xfrm>
            <a:off x="1460172" y="173078"/>
            <a:ext cx="8044775" cy="1351738"/>
          </a:xfrm>
        </p:spPr>
        <p:txBody>
          <a:bodyPr/>
          <a:lstStyle/>
          <a:p>
            <a:pPr>
              <a:lnSpc>
                <a:spcPts val="4200"/>
              </a:lnSpc>
            </a:pPr>
            <a:r>
              <a:rPr lang="nl-NL" sz="3600" b="0" dirty="0"/>
              <a:t>Hoe werkt je </a:t>
            </a:r>
            <a:r>
              <a:rPr lang="nl-NL" sz="3600" dirty="0"/>
              <a:t>radiator</a:t>
            </a:r>
            <a:r>
              <a:rPr lang="nl-NL" sz="3600" b="0" dirty="0"/>
              <a:t> het </a:t>
            </a:r>
            <a:r>
              <a:rPr lang="nl-NL" sz="3600" dirty="0">
                <a:solidFill>
                  <a:srgbClr val="FF3322"/>
                </a:solidFill>
              </a:rPr>
              <a:t>beste</a:t>
            </a:r>
            <a:r>
              <a:rPr lang="nl-NL" sz="3600" b="0" dirty="0"/>
              <a:t>? Kies vier antwoorden.</a:t>
            </a:r>
          </a:p>
        </p:txBody>
      </p:sp>
      <p:sp>
        <p:nvSpPr>
          <p:cNvPr id="19" name="Tijdelijke aanduiding voor inhoud 2">
            <a:extLst>
              <a:ext uri="{FF2B5EF4-FFF2-40B4-BE49-F238E27FC236}">
                <a16:creationId xmlns:a16="http://schemas.microsoft.com/office/drawing/2014/main" id="{D1F4B5AE-5603-6631-B0E5-74C9313477DE}"/>
              </a:ext>
            </a:extLst>
          </p:cNvPr>
          <p:cNvSpPr txBox="1">
            <a:spLocks/>
          </p:cNvSpPr>
          <p:nvPr/>
        </p:nvSpPr>
        <p:spPr>
          <a:xfrm>
            <a:off x="646106" y="1762490"/>
            <a:ext cx="5283640"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Elke week afstoffen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Waterbakje ophangen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Vensterbank inkorten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Zwart schilderen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Bank ervoor weghalen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In een ombouw plaatsen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Gordijnen inkorten</a:t>
            </a:r>
            <a:r>
              <a:rPr lang="nl-NL" sz="2600" b="1" dirty="0">
                <a:solidFill>
                  <a:schemeClr val="bg1">
                    <a:lumMod val="50000"/>
                  </a:schemeClr>
                </a:solidFill>
                <a:latin typeface="Montserrat" pitchFamily="2" charset="77"/>
              </a:rPr>
              <a:t>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Een uur eerder aanzetten</a:t>
            </a:r>
          </a:p>
          <a:p>
            <a:pPr marL="450" indent="0">
              <a:lnSpc>
                <a:spcPts val="3200"/>
              </a:lnSpc>
              <a:spcBef>
                <a:spcPts val="0"/>
              </a:spcBef>
              <a:spcAft>
                <a:spcPts val="600"/>
              </a:spcAft>
              <a:buSzPct val="100000"/>
              <a:buNone/>
            </a:pPr>
            <a:endParaRPr lang="nl-NL" sz="2600"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215743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905786" cy="1351738"/>
          </a:xfrm>
        </p:spPr>
        <p:txBody>
          <a:bodyPr/>
          <a:lstStyle/>
          <a:p>
            <a:pPr>
              <a:lnSpc>
                <a:spcPts val="4200"/>
              </a:lnSpc>
            </a:pPr>
            <a:r>
              <a:rPr lang="nl-NL" sz="3600" b="0" dirty="0"/>
              <a:t>Met welk </a:t>
            </a:r>
            <a:r>
              <a:rPr lang="nl-NL" sz="3600" dirty="0">
                <a:solidFill>
                  <a:srgbClr val="FF3322"/>
                </a:solidFill>
              </a:rPr>
              <a:t>hulpmiddel</a:t>
            </a:r>
            <a:r>
              <a:rPr lang="nl-NL" sz="3600" b="0" dirty="0"/>
              <a:t> kun je ca. </a:t>
            </a:r>
            <a:r>
              <a:rPr lang="nl-NL" sz="3600" dirty="0"/>
              <a:t>10%</a:t>
            </a:r>
            <a:r>
              <a:rPr lang="nl-NL" sz="3600" b="0" dirty="0"/>
              <a:t> gas besparen?</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10</a:t>
            </a:r>
          </a:p>
        </p:txBody>
      </p:sp>
      <p:pic>
        <p:nvPicPr>
          <p:cNvPr id="16" name="Afbeelding 15">
            <a:extLst>
              <a:ext uri="{FF2B5EF4-FFF2-40B4-BE49-F238E27FC236}">
                <a16:creationId xmlns:a16="http://schemas.microsoft.com/office/drawing/2014/main" id="{0EAA698E-9B90-6F17-5B38-A25FB90497B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
        <p:nvSpPr>
          <p:cNvPr id="18" name="Tijdelijke aanduiding voor inhoud 2">
            <a:extLst>
              <a:ext uri="{FF2B5EF4-FFF2-40B4-BE49-F238E27FC236}">
                <a16:creationId xmlns:a16="http://schemas.microsoft.com/office/drawing/2014/main" id="{E0206722-465A-5304-BAFB-A31BAF8883E1}"/>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Radiatorventilator</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Ontluchtingssleuteltje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Radiatorfolie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Thermostaatknop</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20" name="Afbeelding 19">
            <a:extLst>
              <a:ext uri="{FF2B5EF4-FFF2-40B4-BE49-F238E27FC236}">
                <a16:creationId xmlns:a16="http://schemas.microsoft.com/office/drawing/2014/main" id="{A1353DB1-1F5B-3256-F7C9-26A180DCFF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5999" y="1487575"/>
            <a:ext cx="6095999" cy="4367445"/>
          </a:xfrm>
          <a:prstGeom prst="rect">
            <a:avLst/>
          </a:prstGeom>
        </p:spPr>
      </p:pic>
      <p:pic>
        <p:nvPicPr>
          <p:cNvPr id="21" name="Afbeelding 7">
            <a:extLst>
              <a:ext uri="{FF2B5EF4-FFF2-40B4-BE49-F238E27FC236}">
                <a16:creationId xmlns:a16="http://schemas.microsoft.com/office/drawing/2014/main" id="{00F8BC93-9949-AC35-8515-974422FA0A4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2" name="Titel 1">
            <a:extLst>
              <a:ext uri="{FF2B5EF4-FFF2-40B4-BE49-F238E27FC236}">
                <a16:creationId xmlns:a16="http://schemas.microsoft.com/office/drawing/2014/main" id="{1DA1951F-184F-8752-8B0E-76EAA3828B49}"/>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119760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10</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Met </a:t>
            </a:r>
            <a:r>
              <a:rPr lang="nl-NL" sz="2600" b="1" dirty="0">
                <a:solidFill>
                  <a:schemeClr val="tx1"/>
                </a:solidFill>
                <a:latin typeface="Montserrat" pitchFamily="2" charset="77"/>
              </a:rPr>
              <a:t>radiatorventilatoren</a:t>
            </a:r>
            <a:r>
              <a:rPr lang="nl-NL" sz="2600" dirty="0">
                <a:solidFill>
                  <a:schemeClr val="tx1"/>
                </a:solidFill>
                <a:latin typeface="Montserrat" pitchFamily="2" charset="77"/>
              </a:rPr>
              <a:t> wordt de woonkamer snel lekker warm. </a:t>
            </a:r>
          </a:p>
          <a:p>
            <a:pPr marL="0" indent="0" hangingPunct="0">
              <a:lnSpc>
                <a:spcPts val="3600"/>
              </a:lnSpc>
              <a:spcBef>
                <a:spcPts val="0"/>
              </a:spcBef>
              <a:buFont typeface="+mj-lt"/>
              <a:buNone/>
            </a:pPr>
            <a:r>
              <a:rPr lang="nl-NL" sz="2600" dirty="0">
                <a:solidFill>
                  <a:schemeClr val="tx1"/>
                </a:solidFill>
                <a:latin typeface="Montserrat" pitchFamily="2" charset="77"/>
              </a:rPr>
              <a:t>De cv-ketel gaat dan eerder uit, waardoor je gas bespaart. Dit kan 10% gas besparen.</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Het plaatsen van </a:t>
            </a:r>
            <a:r>
              <a:rPr lang="nl-NL" sz="2600" b="1" dirty="0">
                <a:solidFill>
                  <a:schemeClr val="tx1"/>
                </a:solidFill>
                <a:latin typeface="Montserrat" pitchFamily="2" charset="77"/>
              </a:rPr>
              <a:t>Radiatorfolie</a:t>
            </a:r>
            <a:r>
              <a:rPr lang="nl-NL" sz="2600" dirty="0">
                <a:solidFill>
                  <a:schemeClr val="tx1"/>
                </a:solidFill>
                <a:latin typeface="Montserrat" pitchFamily="2" charset="77"/>
              </a:rPr>
              <a:t> bespaart ook nog eens zo’n 5%.</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Radiatorventilator</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Ontluchtingssleuteltje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Radiatorfolie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Thermostaatknop</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EB442937-96B0-6D18-AF3F-1162399A1ECD}"/>
              </a:ext>
            </a:extLst>
          </p:cNvPr>
          <p:cNvSpPr txBox="1">
            <a:spLocks/>
          </p:cNvSpPr>
          <p:nvPr/>
        </p:nvSpPr>
        <p:spPr>
          <a:xfrm>
            <a:off x="1460172" y="173078"/>
            <a:ext cx="6905786"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Met welk </a:t>
            </a:r>
            <a:r>
              <a:rPr lang="nl-NL" sz="3600" dirty="0">
                <a:solidFill>
                  <a:srgbClr val="FF3322"/>
                </a:solidFill>
              </a:rPr>
              <a:t>hulpmiddel</a:t>
            </a:r>
            <a:r>
              <a:rPr lang="nl-NL" sz="3600" b="0" dirty="0"/>
              <a:t> kun je ca. </a:t>
            </a:r>
            <a:r>
              <a:rPr lang="nl-NL" sz="3600" dirty="0"/>
              <a:t>10%</a:t>
            </a:r>
            <a:r>
              <a:rPr lang="nl-NL" sz="3600" b="0" dirty="0"/>
              <a:t> gas besparen?</a:t>
            </a:r>
          </a:p>
        </p:txBody>
      </p:sp>
    </p:spTree>
    <p:extLst>
      <p:ext uri="{BB962C8B-B14F-4D97-AF65-F5344CB8AC3E}">
        <p14:creationId xmlns:p14="http://schemas.microsoft.com/office/powerpoint/2010/main" val="3584085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448394"/>
          </a:xfrm>
        </p:spPr>
        <p:txBody>
          <a:bodyPr/>
          <a:lstStyle/>
          <a:p>
            <a:pPr>
              <a:lnSpc>
                <a:spcPts val="4200"/>
              </a:lnSpc>
            </a:pPr>
            <a:r>
              <a:rPr lang="nl-NL" sz="3600" b="0" dirty="0"/>
              <a:t>Wat is de </a:t>
            </a:r>
            <a:r>
              <a:rPr lang="nl-NL" sz="3600" dirty="0">
                <a:solidFill>
                  <a:srgbClr val="FF3322"/>
                </a:solidFill>
              </a:rPr>
              <a:t>zuinigste</a:t>
            </a:r>
            <a:r>
              <a:rPr lang="nl-NL" sz="3600" b="0" dirty="0"/>
              <a:t> manier om </a:t>
            </a:r>
            <a:r>
              <a:rPr lang="nl-NL" sz="3600" dirty="0"/>
              <a:t>bij te verwarmen</a:t>
            </a:r>
            <a:r>
              <a:rPr lang="nl-NL" sz="3600" b="0" dirty="0"/>
              <a:t> en gas te besparen?</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11</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Electrische kachel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Infraroodpaneel</a:t>
            </a:r>
          </a:p>
          <a:p>
            <a:pPr marL="190350" indent="-766350">
              <a:lnSpc>
                <a:spcPts val="3600"/>
              </a:lnSpc>
              <a:spcBef>
                <a:spcPts val="0"/>
              </a:spcBef>
              <a:buSzPct val="100000"/>
            </a:pPr>
            <a:r>
              <a:rPr lang="nl-NL" sz="2600" dirty="0">
                <a:solidFill>
                  <a:schemeClr val="bg1">
                    <a:lumMod val="50000"/>
                  </a:schemeClr>
                </a:solidFill>
                <a:latin typeface="Montserrat" pitchFamily="2" charset="77"/>
              </a:rPr>
              <a:t>Houtkachel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Open haard</a:t>
            </a:r>
          </a:p>
          <a:p>
            <a:pPr marL="190350" indent="-766350">
              <a:lnSpc>
                <a:spcPts val="3600"/>
              </a:lnSpc>
              <a:spcBef>
                <a:spcPts val="0"/>
              </a:spcBef>
              <a:buSzPct val="120000"/>
              <a:buFont typeface="+mj-lt"/>
              <a:buAutoNum type="alphaUcPeriod"/>
            </a:pPr>
            <a:endParaRPr lang="nl-NL" sz="2800" dirty="0">
              <a:solidFill>
                <a:srgbClr val="006E49"/>
              </a:solidFill>
              <a:latin typeface="Montserrat" pitchFamily="2" charset="77"/>
            </a:endParaRPr>
          </a:p>
        </p:txBody>
      </p:sp>
      <p:pic>
        <p:nvPicPr>
          <p:cNvPr id="13" name="Afbeelding 12">
            <a:extLst>
              <a:ext uri="{FF2B5EF4-FFF2-40B4-BE49-F238E27FC236}">
                <a16:creationId xmlns:a16="http://schemas.microsoft.com/office/drawing/2014/main" id="{3AE26C1F-466B-1E19-467B-7F672C5B1D2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74468" y="1487575"/>
            <a:ext cx="6110355" cy="4368711"/>
          </a:xfrm>
          <a:prstGeom prst="rect">
            <a:avLst/>
          </a:prstGeom>
        </p:spPr>
      </p:pic>
      <p:pic>
        <p:nvPicPr>
          <p:cNvPr id="19" name="Afbeelding 7">
            <a:extLst>
              <a:ext uri="{FF2B5EF4-FFF2-40B4-BE49-F238E27FC236}">
                <a16:creationId xmlns:a16="http://schemas.microsoft.com/office/drawing/2014/main" id="{FA6DB95B-FE3D-5405-1DCE-C7109701B25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0" name="Titel 1">
            <a:extLst>
              <a:ext uri="{FF2B5EF4-FFF2-40B4-BE49-F238E27FC236}">
                <a16:creationId xmlns:a16="http://schemas.microsoft.com/office/drawing/2014/main" id="{ECF07167-F92C-4DA5-3665-38524A3D9D5B}"/>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130632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infraroodpaneel </a:t>
            </a:r>
            <a:r>
              <a:rPr lang="nl-NL" sz="2600" dirty="0">
                <a:solidFill>
                  <a:schemeClr val="tx1"/>
                </a:solidFill>
                <a:latin typeface="Montserrat" pitchFamily="2" charset="77"/>
              </a:rPr>
              <a:t>is</a:t>
            </a:r>
            <a:r>
              <a:rPr lang="nl-NL" sz="2600" b="1" dirty="0">
                <a:solidFill>
                  <a:schemeClr val="tx1"/>
                </a:solidFill>
                <a:latin typeface="Montserrat" pitchFamily="2" charset="77"/>
              </a:rPr>
              <a:t> </a:t>
            </a:r>
            <a:r>
              <a:rPr lang="nl-NL" sz="2600" dirty="0">
                <a:solidFill>
                  <a:schemeClr val="tx1"/>
                </a:solidFill>
                <a:latin typeface="Montserrat" pitchFamily="2" charset="77"/>
              </a:rPr>
              <a:t>het zuinigste om mee bij te verwarmen.</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Verwarmen met een elektrische kachel is bijna 3 keer zo duur als verwarmen met aardgas. </a:t>
            </a:r>
          </a:p>
          <a:p>
            <a:pPr marL="0" indent="0" hangingPunct="0">
              <a:lnSpc>
                <a:spcPts val="3600"/>
              </a:lnSpc>
              <a:spcBef>
                <a:spcPts val="0"/>
              </a:spcBef>
              <a:buFont typeface="+mj-lt"/>
              <a:buNone/>
            </a:pPr>
            <a:endParaRPr lang="nl-NL" sz="2600" dirty="0">
              <a:solidFill>
                <a:schemeClr val="tx1"/>
              </a:solidFill>
              <a:latin typeface="Montserrat" pitchFamily="2" charset="77"/>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10539007" cy="1351738"/>
          </a:xfrm>
        </p:spPr>
        <p:txBody>
          <a:bodyPr/>
          <a:lstStyle/>
          <a:p>
            <a:pPr>
              <a:lnSpc>
                <a:spcPts val="4200"/>
              </a:lnSpc>
            </a:pPr>
            <a:r>
              <a:rPr lang="nl-NL" sz="3600" b="0" dirty="0"/>
              <a:t>Wat is de </a:t>
            </a:r>
            <a:r>
              <a:rPr lang="nl-NL" sz="3600" dirty="0">
                <a:solidFill>
                  <a:srgbClr val="FF3322"/>
                </a:solidFill>
              </a:rPr>
              <a:t>zuinigste</a:t>
            </a:r>
            <a:r>
              <a:rPr lang="nl-NL" sz="3600" b="0" dirty="0"/>
              <a:t> manier om </a:t>
            </a:r>
            <a:r>
              <a:rPr lang="nl-NL" sz="3600" dirty="0"/>
              <a:t>bij te verwarmen</a:t>
            </a:r>
            <a:r>
              <a:rPr lang="nl-NL" sz="3600" b="0" dirty="0"/>
              <a:t> en gas te besparen?</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Electrische kachel </a:t>
            </a:r>
          </a:p>
          <a:p>
            <a:pPr marL="190350" indent="-766350">
              <a:lnSpc>
                <a:spcPts val="3600"/>
              </a:lnSpc>
              <a:spcBef>
                <a:spcPts val="0"/>
              </a:spcBef>
              <a:buSzPct val="100000"/>
            </a:pPr>
            <a:r>
              <a:rPr lang="nl-NL" sz="2600" dirty="0">
                <a:solidFill>
                  <a:srgbClr val="FF3322"/>
                </a:solidFill>
                <a:latin typeface="Montserrat" pitchFamily="2" charset="77"/>
              </a:rPr>
              <a:t>Infraroodpaneel</a:t>
            </a:r>
          </a:p>
          <a:p>
            <a:pPr marL="190350" indent="-766350">
              <a:lnSpc>
                <a:spcPts val="3600"/>
              </a:lnSpc>
              <a:spcBef>
                <a:spcPts val="0"/>
              </a:spcBef>
              <a:buSzPct val="100000"/>
            </a:pPr>
            <a:r>
              <a:rPr lang="nl-NL" sz="2600" dirty="0">
                <a:solidFill>
                  <a:schemeClr val="bg1">
                    <a:lumMod val="75000"/>
                  </a:schemeClr>
                </a:solidFill>
                <a:latin typeface="Montserrat" pitchFamily="2" charset="77"/>
              </a:rPr>
              <a:t>Houtkachel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Open haard</a:t>
            </a:r>
          </a:p>
          <a:p>
            <a:pPr marL="190350" indent="-766350">
              <a:lnSpc>
                <a:spcPts val="3600"/>
              </a:lnSpc>
              <a:spcBef>
                <a:spcPts val="0"/>
              </a:spcBef>
              <a:buSzPct val="120000"/>
              <a:buFont typeface="+mj-lt"/>
              <a:buAutoNum type="alphaUcPeriod"/>
            </a:pPr>
            <a:endParaRPr lang="nl-NL" sz="2800" dirty="0">
              <a:solidFill>
                <a:schemeClr val="bg1">
                  <a:lumMod val="75000"/>
                </a:schemeClr>
              </a:solidFill>
              <a:latin typeface="Montserrat" pitchFamily="2" charset="77"/>
            </a:endParaRPr>
          </a:p>
        </p:txBody>
      </p:sp>
    </p:spTree>
    <p:extLst>
      <p:ext uri="{BB962C8B-B14F-4D97-AF65-F5344CB8AC3E}">
        <p14:creationId xmlns:p14="http://schemas.microsoft.com/office/powerpoint/2010/main" val="82755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240039" cy="1321617"/>
          </a:xfrm>
        </p:spPr>
        <p:txBody>
          <a:bodyPr/>
          <a:lstStyle/>
          <a:p>
            <a:pPr>
              <a:lnSpc>
                <a:spcPts val="4200"/>
              </a:lnSpc>
            </a:pPr>
            <a:r>
              <a:rPr lang="nl-NL" sz="3600" b="0" dirty="0"/>
              <a:t>Welk </a:t>
            </a:r>
            <a:r>
              <a:rPr lang="nl-NL" sz="3600" dirty="0">
                <a:solidFill>
                  <a:srgbClr val="FF3322"/>
                </a:solidFill>
              </a:rPr>
              <a:t>apparaat</a:t>
            </a:r>
            <a:r>
              <a:rPr lang="nl-NL" sz="3600" b="0" dirty="0"/>
              <a:t> gebruikt de meeste </a:t>
            </a:r>
            <a:r>
              <a:rPr lang="nl-NL" sz="3600" dirty="0" err="1"/>
              <a:t>electriciteit</a:t>
            </a:r>
            <a:r>
              <a:rPr lang="nl-NL" sz="3600" b="0" dirty="0"/>
              <a:t>?</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12</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16" name="Tijdelijke aanduiding voor inhoud 2">
            <a:extLst>
              <a:ext uri="{FF2B5EF4-FFF2-40B4-BE49-F238E27FC236}">
                <a16:creationId xmlns:a16="http://schemas.microsoft.com/office/drawing/2014/main" id="{4F01EA6C-FE04-C63A-DF03-9C242773B8F9}"/>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Wasmachine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Wasdroger</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Koelkast</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Groot </a:t>
            </a:r>
            <a:r>
              <a:rPr lang="nl-NL" sz="2600" dirty="0" err="1">
                <a:solidFill>
                  <a:schemeClr val="bg1">
                    <a:lumMod val="50000"/>
                  </a:schemeClr>
                </a:solidFill>
                <a:latin typeface="Montserrat" pitchFamily="2" charset="77"/>
              </a:rPr>
              <a:t>TV-scherm</a:t>
            </a: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20" name="Afbeelding 7">
            <a:extLst>
              <a:ext uri="{FF2B5EF4-FFF2-40B4-BE49-F238E27FC236}">
                <a16:creationId xmlns:a16="http://schemas.microsoft.com/office/drawing/2014/main" id="{7FDCAA5D-4B7D-0F6A-41B3-427F648FF27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1" name="Titel 1">
            <a:extLst>
              <a:ext uri="{FF2B5EF4-FFF2-40B4-BE49-F238E27FC236}">
                <a16:creationId xmlns:a16="http://schemas.microsoft.com/office/drawing/2014/main" id="{B13F8E4D-639F-85DF-3F6B-C1D18A2C9DFA}"/>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234003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68303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koelkast </a:t>
            </a:r>
            <a:r>
              <a:rPr lang="nl-NL" sz="2600" dirty="0">
                <a:solidFill>
                  <a:schemeClr val="tx1"/>
                </a:solidFill>
                <a:latin typeface="Montserrat" pitchFamily="2" charset="77"/>
              </a:rPr>
              <a:t>verbruikt heel veel energie, vooral als hij oud is.</a:t>
            </a:r>
            <a:endParaRPr lang="nl-NL" sz="2600" b="1" dirty="0">
              <a:solidFill>
                <a:schemeClr val="tx1"/>
              </a:solidFill>
              <a:latin typeface="Montserrat" pitchFamily="2" charset="77"/>
            </a:endParaRP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Met een </a:t>
            </a:r>
            <a:r>
              <a:rPr lang="nl-NL" sz="2600" b="1" dirty="0">
                <a:solidFill>
                  <a:schemeClr val="tx1"/>
                </a:solidFill>
                <a:latin typeface="Montserrat" pitchFamily="2" charset="77"/>
              </a:rPr>
              <a:t>energiemeter</a:t>
            </a:r>
            <a:r>
              <a:rPr lang="nl-NL" sz="2600" dirty="0">
                <a:solidFill>
                  <a:schemeClr val="tx1"/>
                </a:solidFill>
                <a:latin typeface="Montserrat" pitchFamily="2" charset="77"/>
              </a:rPr>
              <a:t> kun je het verbruik van een apparaat meten.</a:t>
            </a:r>
          </a:p>
          <a:p>
            <a:pPr marL="0" indent="0" hangingPunct="0">
              <a:lnSpc>
                <a:spcPts val="3600"/>
              </a:lnSpc>
              <a:spcBef>
                <a:spcPts val="0"/>
              </a:spcBef>
              <a:buFont typeface="+mj-lt"/>
              <a:buNone/>
            </a:pPr>
            <a:r>
              <a:rPr lang="nl-NL" sz="2600" dirty="0">
                <a:solidFill>
                  <a:schemeClr val="tx1"/>
                </a:solidFill>
                <a:latin typeface="Montserrat" pitchFamily="2" charset="77"/>
              </a:rPr>
              <a:t>Spoor je grootste </a:t>
            </a:r>
            <a:r>
              <a:rPr lang="nl-NL" sz="2600" dirty="0" err="1">
                <a:solidFill>
                  <a:schemeClr val="tx1"/>
                </a:solidFill>
                <a:latin typeface="Montserrat" pitchFamily="2" charset="77"/>
              </a:rPr>
              <a:t>verbruiker</a:t>
            </a:r>
            <a:r>
              <a:rPr lang="nl-NL" sz="2600" dirty="0">
                <a:solidFill>
                  <a:schemeClr val="tx1"/>
                </a:solidFill>
                <a:latin typeface="Montserrat" pitchFamily="2" charset="77"/>
              </a:rPr>
              <a:t> op en vervang deze als eerste.</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Wasmachine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Wasdroger</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Koelkast</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Groot </a:t>
            </a:r>
            <a:r>
              <a:rPr lang="nl-NL" sz="2600" dirty="0" err="1">
                <a:solidFill>
                  <a:schemeClr val="bg1">
                    <a:lumMod val="75000"/>
                  </a:schemeClr>
                </a:solidFill>
                <a:latin typeface="Montserrat" pitchFamily="2" charset="77"/>
              </a:rPr>
              <a:t>TV-scherm</a:t>
            </a:r>
            <a:endParaRPr lang="nl-NL" sz="2600" dirty="0">
              <a:solidFill>
                <a:schemeClr val="bg1">
                  <a:lumMod val="75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F26D1292-3BB7-B8B5-A839-63632A0B5E7F}"/>
              </a:ext>
            </a:extLst>
          </p:cNvPr>
          <p:cNvSpPr>
            <a:spLocks noGrp="1"/>
          </p:cNvSpPr>
          <p:nvPr>
            <p:ph type="title"/>
          </p:nvPr>
        </p:nvSpPr>
        <p:spPr>
          <a:xfrm>
            <a:off x="1460172" y="173078"/>
            <a:ext cx="6240039" cy="1321617"/>
          </a:xfrm>
        </p:spPr>
        <p:txBody>
          <a:bodyPr/>
          <a:lstStyle/>
          <a:p>
            <a:pPr>
              <a:lnSpc>
                <a:spcPts val="4200"/>
              </a:lnSpc>
            </a:pPr>
            <a:r>
              <a:rPr lang="nl-NL" sz="3600" b="0" dirty="0"/>
              <a:t>Welk </a:t>
            </a:r>
            <a:r>
              <a:rPr lang="nl-NL" sz="3600" dirty="0">
                <a:solidFill>
                  <a:srgbClr val="FF3322"/>
                </a:solidFill>
              </a:rPr>
              <a:t>apparaat</a:t>
            </a:r>
            <a:r>
              <a:rPr lang="nl-NL" sz="3600" b="0" dirty="0"/>
              <a:t> gebruikt de meeste </a:t>
            </a:r>
            <a:r>
              <a:rPr lang="nl-NL" sz="3600" dirty="0" err="1"/>
              <a:t>electriciteit</a:t>
            </a:r>
            <a:r>
              <a:rPr lang="nl-NL" sz="3600" b="0" dirty="0"/>
              <a:t>?</a:t>
            </a:r>
          </a:p>
        </p:txBody>
      </p:sp>
    </p:spTree>
    <p:extLst>
      <p:ext uri="{BB962C8B-B14F-4D97-AF65-F5344CB8AC3E}">
        <p14:creationId xmlns:p14="http://schemas.microsoft.com/office/powerpoint/2010/main" val="2125444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9673049" cy="1224011"/>
          </a:xfrm>
        </p:spPr>
        <p:txBody>
          <a:bodyPr/>
          <a:lstStyle/>
          <a:p>
            <a:pPr>
              <a:lnSpc>
                <a:spcPts val="4200"/>
              </a:lnSpc>
            </a:pPr>
            <a:r>
              <a:rPr lang="nl-NL" sz="3600" b="0" dirty="0"/>
              <a:t>Noem vier apparaten die </a:t>
            </a:r>
            <a:r>
              <a:rPr lang="nl-NL" sz="3600" b="0" dirty="0">
                <a:solidFill>
                  <a:schemeClr val="tx1">
                    <a:lumMod val="95000"/>
                    <a:lumOff val="5000"/>
                  </a:schemeClr>
                </a:solidFill>
              </a:rPr>
              <a:t>stiekem altijd</a:t>
            </a:r>
            <a:r>
              <a:rPr lang="nl-NL" sz="3600" b="0" dirty="0"/>
              <a:t> </a:t>
            </a:r>
            <a:r>
              <a:rPr lang="nl-NL" sz="3600" dirty="0">
                <a:solidFill>
                  <a:srgbClr val="FF3322"/>
                </a:solidFill>
              </a:rPr>
              <a:t>aanstaan</a:t>
            </a:r>
            <a:r>
              <a:rPr lang="nl-NL" sz="3600" b="0" dirty="0"/>
              <a:t> die je beter</a:t>
            </a:r>
            <a:r>
              <a:rPr lang="nl-NL" sz="3600" dirty="0"/>
              <a:t> uit kunt zetten </a:t>
            </a: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13</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40033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Cv-ketel</a:t>
            </a:r>
          </a:p>
          <a:p>
            <a:pPr marL="190350" indent="-766350">
              <a:lnSpc>
                <a:spcPts val="3600"/>
              </a:lnSpc>
              <a:spcBef>
                <a:spcPts val="0"/>
              </a:spcBef>
              <a:buSzPct val="100000"/>
            </a:pPr>
            <a:r>
              <a:rPr lang="nl-NL" sz="2600" dirty="0" err="1">
                <a:solidFill>
                  <a:schemeClr val="bg1">
                    <a:lumMod val="50000"/>
                  </a:schemeClr>
                </a:solidFill>
                <a:latin typeface="Montserrat" pitchFamily="2" charset="77"/>
              </a:rPr>
              <a:t>Settop</a:t>
            </a:r>
            <a:r>
              <a:rPr lang="nl-NL" sz="2600" dirty="0">
                <a:solidFill>
                  <a:schemeClr val="bg1">
                    <a:lumMod val="50000"/>
                  </a:schemeClr>
                </a:solidFill>
                <a:latin typeface="Montserrat" pitchFamily="2" charset="77"/>
              </a:rPr>
              <a:t>box</a:t>
            </a:r>
          </a:p>
          <a:p>
            <a:pPr marL="190350" indent="-766350">
              <a:lnSpc>
                <a:spcPts val="3600"/>
              </a:lnSpc>
              <a:spcBef>
                <a:spcPts val="0"/>
              </a:spcBef>
              <a:buSzPct val="100000"/>
            </a:pPr>
            <a:r>
              <a:rPr lang="nl-NL" sz="2600" dirty="0">
                <a:solidFill>
                  <a:schemeClr val="bg1">
                    <a:lumMod val="50000"/>
                  </a:schemeClr>
                </a:solidFill>
                <a:latin typeface="Montserrat" pitchFamily="2" charset="77"/>
              </a:rPr>
              <a:t>Wifi router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Acculader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Computer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Koelkast</a:t>
            </a:r>
          </a:p>
          <a:p>
            <a:pPr marL="190350" indent="-766350">
              <a:lnSpc>
                <a:spcPts val="3600"/>
              </a:lnSpc>
              <a:spcBef>
                <a:spcPts val="0"/>
              </a:spcBef>
              <a:buSzPct val="100000"/>
            </a:pPr>
            <a:r>
              <a:rPr lang="nl-NL" sz="2600" dirty="0">
                <a:solidFill>
                  <a:schemeClr val="bg1">
                    <a:lumMod val="50000"/>
                  </a:schemeClr>
                </a:solidFill>
                <a:latin typeface="Montserrat" pitchFamily="2" charset="77"/>
              </a:rPr>
              <a:t>Printer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Boiler</a:t>
            </a:r>
          </a:p>
          <a:p>
            <a:pPr marL="190350" indent="-766350">
              <a:lnSpc>
                <a:spcPts val="3600"/>
              </a:lnSpc>
              <a:spcBef>
                <a:spcPts val="0"/>
              </a:spcBef>
              <a:buSzPct val="100000"/>
            </a:pPr>
            <a:endParaRPr lang="nl-NL" sz="2600" dirty="0">
              <a:solidFill>
                <a:schemeClr val="bg1">
                  <a:lumMod val="50000"/>
                </a:schemeClr>
              </a:solidFill>
              <a:latin typeface="Montserrat" pitchFamily="2" charset="77"/>
            </a:endParaRPr>
          </a:p>
          <a:p>
            <a:pPr marL="190350" indent="-766350">
              <a:lnSpc>
                <a:spcPts val="3600"/>
              </a:lnSpc>
              <a:spcBef>
                <a:spcPts val="0"/>
              </a:spcBef>
              <a:buSzPct val="100000"/>
            </a:pPr>
            <a:endParaRPr lang="nl-NL" sz="2600" dirty="0">
              <a:solidFill>
                <a:schemeClr val="bg1">
                  <a:lumMod val="50000"/>
                </a:schemeClr>
              </a:solidFill>
              <a:latin typeface="Montserrat" pitchFamily="2" charset="77"/>
            </a:endParaRPr>
          </a:p>
          <a:p>
            <a:pPr marL="190350" indent="-766350">
              <a:lnSpc>
                <a:spcPts val="3600"/>
              </a:lnSpc>
              <a:spcBef>
                <a:spcPts val="0"/>
              </a:spcBef>
              <a:buSzPct val="100000"/>
            </a:pPr>
            <a:endParaRPr lang="nl-NL" sz="2600" dirty="0">
              <a:solidFill>
                <a:schemeClr val="bg1">
                  <a:lumMod val="50000"/>
                </a:schemeClr>
              </a:solidFill>
              <a:latin typeface="Montserrat" pitchFamily="2" charset="77"/>
            </a:endParaRPr>
          </a:p>
        </p:txBody>
      </p:sp>
      <p:pic>
        <p:nvPicPr>
          <p:cNvPr id="16" name="Afbeelding 15">
            <a:extLst>
              <a:ext uri="{FF2B5EF4-FFF2-40B4-BE49-F238E27FC236}">
                <a16:creationId xmlns:a16="http://schemas.microsoft.com/office/drawing/2014/main" id="{E00C9BA9-BACB-4F3E-F0B7-C428E5BCC6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pic>
        <p:nvPicPr>
          <p:cNvPr id="20" name="Afbeelding 7">
            <a:extLst>
              <a:ext uri="{FF2B5EF4-FFF2-40B4-BE49-F238E27FC236}">
                <a16:creationId xmlns:a16="http://schemas.microsoft.com/office/drawing/2014/main" id="{ACDAA365-2B87-4CCB-BCE8-C0B5A0E7C9A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1" name="Titel 1">
            <a:extLst>
              <a:ext uri="{FF2B5EF4-FFF2-40B4-BE49-F238E27FC236}">
                <a16:creationId xmlns:a16="http://schemas.microsoft.com/office/drawing/2014/main" id="{F0EE375E-4E65-28F9-303C-EF3D0A5A7E4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291446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503109"/>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13</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Sommige apparaten gebruiken ook energie terwijl ze op </a:t>
            </a:r>
            <a:r>
              <a:rPr lang="nl-NL" sz="2600" b="1" dirty="0">
                <a:solidFill>
                  <a:schemeClr val="tx1"/>
                </a:solidFill>
                <a:latin typeface="Montserrat" pitchFamily="2" charset="77"/>
              </a:rPr>
              <a:t>stand-by</a:t>
            </a:r>
            <a:r>
              <a:rPr lang="nl-NL" sz="2600" dirty="0">
                <a:solidFill>
                  <a:schemeClr val="tx1"/>
                </a:solidFill>
                <a:latin typeface="Montserrat" pitchFamily="2" charset="77"/>
              </a:rPr>
              <a:t> staan. Zet ze helemaal uit. </a:t>
            </a:r>
          </a:p>
          <a:p>
            <a:pPr marL="0" indent="0" hangingPunct="0">
              <a:lnSpc>
                <a:spcPts val="3600"/>
              </a:lnSpc>
              <a:spcBef>
                <a:spcPts val="0"/>
              </a:spcBef>
              <a:buFont typeface="+mj-lt"/>
              <a:buNone/>
            </a:pPr>
            <a:r>
              <a:rPr lang="nl-NL" sz="2600" dirty="0">
                <a:solidFill>
                  <a:schemeClr val="tx1"/>
                </a:solidFill>
                <a:latin typeface="Montserrat" pitchFamily="2" charset="77"/>
              </a:rPr>
              <a:t>Gebruik hiervoor een </a:t>
            </a:r>
            <a:r>
              <a:rPr lang="nl-NL" sz="2600" b="1" dirty="0">
                <a:solidFill>
                  <a:schemeClr val="tx1"/>
                </a:solidFill>
                <a:latin typeface="Montserrat" pitchFamily="2" charset="77"/>
              </a:rPr>
              <a:t>stekkerdoos met schakelaar</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Sommige apparaten blijven altijd aan omdat je ze nodig hebt.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Cv-ketel</a:t>
            </a:r>
          </a:p>
          <a:p>
            <a:pPr marL="190350" indent="-766350">
              <a:lnSpc>
                <a:spcPts val="3600"/>
              </a:lnSpc>
              <a:spcBef>
                <a:spcPts val="0"/>
              </a:spcBef>
              <a:buSzPct val="100000"/>
            </a:pPr>
            <a:r>
              <a:rPr lang="nl-NL" sz="2600" dirty="0" err="1">
                <a:solidFill>
                  <a:srgbClr val="FF3322"/>
                </a:solidFill>
                <a:latin typeface="Montserrat" pitchFamily="2" charset="77"/>
              </a:rPr>
              <a:t>Settop</a:t>
            </a:r>
            <a:r>
              <a:rPr lang="nl-NL" sz="2600" dirty="0">
                <a:solidFill>
                  <a:srgbClr val="FF3322"/>
                </a:solidFill>
                <a:latin typeface="Montserrat" pitchFamily="2" charset="77"/>
              </a:rPr>
              <a:t>box</a:t>
            </a:r>
          </a:p>
          <a:p>
            <a:pPr marL="190350" indent="-766350">
              <a:lnSpc>
                <a:spcPts val="3600"/>
              </a:lnSpc>
              <a:spcBef>
                <a:spcPts val="0"/>
              </a:spcBef>
              <a:buSzPct val="100000"/>
            </a:pPr>
            <a:r>
              <a:rPr lang="nl-NL" sz="2600" dirty="0">
                <a:solidFill>
                  <a:schemeClr val="bg1">
                    <a:lumMod val="75000"/>
                  </a:schemeClr>
                </a:solidFill>
                <a:latin typeface="Montserrat" pitchFamily="2" charset="77"/>
              </a:rPr>
              <a:t>Wifi router</a:t>
            </a:r>
          </a:p>
          <a:p>
            <a:pPr marL="190350" indent="-766350">
              <a:lnSpc>
                <a:spcPts val="3600"/>
              </a:lnSpc>
              <a:spcBef>
                <a:spcPts val="0"/>
              </a:spcBef>
              <a:buSzPct val="100000"/>
            </a:pPr>
            <a:r>
              <a:rPr lang="nl-NL" sz="2600" dirty="0">
                <a:solidFill>
                  <a:srgbClr val="FF3322"/>
                </a:solidFill>
                <a:latin typeface="Montserrat" pitchFamily="2" charset="77"/>
              </a:rPr>
              <a:t>Acculader</a:t>
            </a:r>
          </a:p>
          <a:p>
            <a:pPr marL="190350" indent="-766350">
              <a:lnSpc>
                <a:spcPts val="3600"/>
              </a:lnSpc>
              <a:spcBef>
                <a:spcPts val="0"/>
              </a:spcBef>
              <a:buSzPct val="100000"/>
            </a:pPr>
            <a:r>
              <a:rPr lang="nl-NL" sz="2600" dirty="0">
                <a:solidFill>
                  <a:srgbClr val="FF3322"/>
                </a:solidFill>
                <a:latin typeface="Montserrat" pitchFamily="2" charset="77"/>
              </a:rPr>
              <a:t>Computer</a:t>
            </a:r>
          </a:p>
          <a:p>
            <a:pPr marL="190350" indent="-766350">
              <a:lnSpc>
                <a:spcPts val="3600"/>
              </a:lnSpc>
              <a:spcBef>
                <a:spcPts val="0"/>
              </a:spcBef>
              <a:buSzPct val="100000"/>
            </a:pPr>
            <a:r>
              <a:rPr lang="nl-NL" sz="2600" dirty="0">
                <a:solidFill>
                  <a:schemeClr val="bg1">
                    <a:lumMod val="75000"/>
                  </a:schemeClr>
                </a:solidFill>
                <a:latin typeface="Montserrat" pitchFamily="2" charset="77"/>
              </a:rPr>
              <a:t>Koelkast</a:t>
            </a:r>
          </a:p>
          <a:p>
            <a:pPr marL="190350" indent="-766350">
              <a:lnSpc>
                <a:spcPts val="3600"/>
              </a:lnSpc>
              <a:spcBef>
                <a:spcPts val="0"/>
              </a:spcBef>
              <a:buSzPct val="100000"/>
            </a:pPr>
            <a:r>
              <a:rPr lang="nl-NL" sz="2600" dirty="0">
                <a:solidFill>
                  <a:srgbClr val="FF3322"/>
                </a:solidFill>
                <a:latin typeface="Montserrat" pitchFamily="2" charset="77"/>
              </a:rPr>
              <a:t>Printer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Boiler</a:t>
            </a:r>
          </a:p>
          <a:p>
            <a:pPr marL="190350" indent="-766350">
              <a:lnSpc>
                <a:spcPts val="3600"/>
              </a:lnSpc>
              <a:spcBef>
                <a:spcPts val="0"/>
              </a:spcBef>
              <a:buSzPct val="100000"/>
            </a:pPr>
            <a:endParaRPr lang="nl-NL" sz="2600" dirty="0">
              <a:solidFill>
                <a:schemeClr val="bg1">
                  <a:lumMod val="50000"/>
                </a:schemeClr>
              </a:solidFill>
              <a:latin typeface="Montserrat" pitchFamily="2" charset="77"/>
            </a:endParaRPr>
          </a:p>
          <a:p>
            <a:pPr marL="190350" indent="-766350">
              <a:lnSpc>
                <a:spcPts val="3600"/>
              </a:lnSpc>
              <a:spcBef>
                <a:spcPts val="0"/>
              </a:spcBef>
              <a:buSzPct val="100000"/>
            </a:pPr>
            <a:endParaRPr lang="nl-NL" sz="2600" dirty="0">
              <a:solidFill>
                <a:schemeClr val="bg1">
                  <a:lumMod val="50000"/>
                </a:schemeClr>
              </a:solidFill>
              <a:latin typeface="Montserrat" pitchFamily="2" charset="77"/>
            </a:endParaRPr>
          </a:p>
          <a:p>
            <a:pPr marL="190350" indent="-766350">
              <a:lnSpc>
                <a:spcPts val="3600"/>
              </a:lnSpc>
              <a:spcBef>
                <a:spcPts val="0"/>
              </a:spcBef>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B2FE243A-22C2-2202-383B-5DC2C63B3BF5}"/>
              </a:ext>
            </a:extLst>
          </p:cNvPr>
          <p:cNvSpPr>
            <a:spLocks noGrp="1"/>
          </p:cNvSpPr>
          <p:nvPr>
            <p:ph type="title"/>
          </p:nvPr>
        </p:nvSpPr>
        <p:spPr>
          <a:xfrm>
            <a:off x="1460172" y="173078"/>
            <a:ext cx="9673049" cy="1224011"/>
          </a:xfrm>
        </p:spPr>
        <p:txBody>
          <a:bodyPr/>
          <a:lstStyle/>
          <a:p>
            <a:pPr>
              <a:lnSpc>
                <a:spcPts val="4200"/>
              </a:lnSpc>
            </a:pPr>
            <a:r>
              <a:rPr lang="nl-NL" sz="3600" b="0" dirty="0"/>
              <a:t>Noem vier apparaten die </a:t>
            </a:r>
            <a:r>
              <a:rPr lang="nl-NL" sz="3600" b="0" dirty="0">
                <a:solidFill>
                  <a:schemeClr val="tx1">
                    <a:lumMod val="95000"/>
                    <a:lumOff val="5000"/>
                  </a:schemeClr>
                </a:solidFill>
              </a:rPr>
              <a:t>stiekem altijd</a:t>
            </a:r>
            <a:r>
              <a:rPr lang="nl-NL" sz="3600" b="0" dirty="0"/>
              <a:t> </a:t>
            </a:r>
            <a:r>
              <a:rPr lang="nl-NL" sz="3600" dirty="0">
                <a:solidFill>
                  <a:srgbClr val="FF3322"/>
                </a:solidFill>
              </a:rPr>
              <a:t>aanstaan</a:t>
            </a:r>
            <a:r>
              <a:rPr lang="nl-NL" sz="3600" b="0" dirty="0"/>
              <a:t> die je beter</a:t>
            </a:r>
            <a:r>
              <a:rPr lang="nl-NL" sz="3600" dirty="0"/>
              <a:t> uit kunt zetten </a:t>
            </a:r>
          </a:p>
        </p:txBody>
      </p:sp>
    </p:spTree>
    <p:extLst>
      <p:ext uri="{BB962C8B-B14F-4D97-AF65-F5344CB8AC3E}">
        <p14:creationId xmlns:p14="http://schemas.microsoft.com/office/powerpoint/2010/main" val="386334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0958D71-1758-DBA9-404C-60CE692A9C13}"/>
              </a:ext>
            </a:extLst>
          </p:cNvPr>
          <p:cNvSpPr>
            <a:spLocks noGrp="1"/>
          </p:cNvSpPr>
          <p:nvPr>
            <p:ph type="title"/>
          </p:nvPr>
        </p:nvSpPr>
        <p:spPr>
          <a:xfrm>
            <a:off x="3015588" y="558041"/>
            <a:ext cx="5687348" cy="586047"/>
          </a:xfrm>
        </p:spPr>
        <p:txBody>
          <a:bodyPr/>
          <a:lstStyle/>
          <a:p>
            <a:pPr>
              <a:lnSpc>
                <a:spcPts val="4200"/>
              </a:lnSpc>
            </a:pPr>
            <a:r>
              <a:rPr lang="nl-NL" sz="3600" spc="100" dirty="0"/>
              <a:t>Hoe werkt het?</a:t>
            </a:r>
          </a:p>
        </p:txBody>
      </p:sp>
      <p:sp>
        <p:nvSpPr>
          <p:cNvPr id="5" name="Titel 1">
            <a:extLst>
              <a:ext uri="{FF2B5EF4-FFF2-40B4-BE49-F238E27FC236}">
                <a16:creationId xmlns:a16="http://schemas.microsoft.com/office/drawing/2014/main" id="{92A2DA0C-ABE0-D23B-314F-D78910AD07C5}"/>
              </a:ext>
            </a:extLst>
          </p:cNvPr>
          <p:cNvSpPr txBox="1">
            <a:spLocks/>
          </p:cNvSpPr>
          <p:nvPr/>
        </p:nvSpPr>
        <p:spPr>
          <a:xfrm>
            <a:off x="3015588" y="1331998"/>
            <a:ext cx="7246011" cy="427857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marL="457200" indent="-457200">
              <a:lnSpc>
                <a:spcPts val="3000"/>
              </a:lnSpc>
              <a:spcAft>
                <a:spcPts val="1200"/>
              </a:spcAft>
              <a:buClr>
                <a:srgbClr val="FF3322"/>
              </a:buClr>
              <a:buFont typeface="Wingdings" pitchFamily="2" charset="2"/>
              <a:buChar char="§"/>
            </a:pPr>
            <a:r>
              <a:rPr lang="nl-NL" sz="2400" b="0" dirty="0"/>
              <a:t>Pak antwoordvel en pen</a:t>
            </a:r>
          </a:p>
          <a:p>
            <a:pPr marL="457200" indent="-457200">
              <a:lnSpc>
                <a:spcPts val="3000"/>
              </a:lnSpc>
              <a:spcAft>
                <a:spcPts val="1200"/>
              </a:spcAft>
              <a:buClr>
                <a:srgbClr val="FF3322"/>
              </a:buClr>
              <a:buFont typeface="Wingdings" pitchFamily="2" charset="2"/>
              <a:buChar char="§"/>
            </a:pPr>
            <a:r>
              <a:rPr lang="nl-NL" sz="2400" b="0" dirty="0"/>
              <a:t>Vul de juiste letter(s) in</a:t>
            </a:r>
          </a:p>
          <a:p>
            <a:pPr marL="457200" indent="-457200">
              <a:lnSpc>
                <a:spcPts val="3000"/>
              </a:lnSpc>
              <a:spcAft>
                <a:spcPts val="1200"/>
              </a:spcAft>
              <a:buClr>
                <a:srgbClr val="FF3322"/>
              </a:buClr>
              <a:buFont typeface="Wingdings" pitchFamily="2" charset="2"/>
              <a:buChar char="§"/>
            </a:pPr>
            <a:r>
              <a:rPr lang="nl-NL" sz="2400" b="0" dirty="0"/>
              <a:t>Check je antwoord en turf je score</a:t>
            </a:r>
          </a:p>
          <a:p>
            <a:pPr marL="457200" indent="-457200">
              <a:lnSpc>
                <a:spcPts val="3000"/>
              </a:lnSpc>
              <a:spcAft>
                <a:spcPts val="1200"/>
              </a:spcAft>
              <a:buClr>
                <a:srgbClr val="FF3322"/>
              </a:buClr>
              <a:buFont typeface="Wingdings" pitchFamily="2" charset="2"/>
              <a:buChar char="§"/>
            </a:pPr>
            <a:r>
              <a:rPr lang="nl-NL" sz="2400" b="0" dirty="0"/>
              <a:t>Ieder goed antwoord is 1 punt</a:t>
            </a:r>
          </a:p>
          <a:p>
            <a:pPr marL="457200" indent="-457200">
              <a:lnSpc>
                <a:spcPts val="3000"/>
              </a:lnSpc>
              <a:spcAft>
                <a:spcPts val="1200"/>
              </a:spcAft>
              <a:buClr>
                <a:srgbClr val="FF3322"/>
              </a:buClr>
              <a:buFont typeface="Wingdings" pitchFamily="2" charset="2"/>
              <a:buChar char="§"/>
            </a:pPr>
            <a:r>
              <a:rPr lang="nl-NL" sz="2400" b="0" dirty="0"/>
              <a:t>Bij vragen met meer dan 1 antwoord, gelden alle goede antwoorden als 1 punt </a:t>
            </a:r>
          </a:p>
          <a:p>
            <a:pPr marL="457200" indent="-457200">
              <a:lnSpc>
                <a:spcPts val="3000"/>
              </a:lnSpc>
              <a:spcAft>
                <a:spcPts val="1200"/>
              </a:spcAft>
              <a:buClr>
                <a:srgbClr val="FF3322"/>
              </a:buClr>
              <a:buFont typeface="Wingdings" pitchFamily="2" charset="2"/>
              <a:buChar char="§"/>
            </a:pPr>
            <a:r>
              <a:rPr lang="nl-NL" sz="2400" b="0" dirty="0"/>
              <a:t>Bereken na de laatste vraag je totaalscore</a:t>
            </a:r>
          </a:p>
          <a:p>
            <a:pPr marL="457200" indent="-457200">
              <a:lnSpc>
                <a:spcPts val="3000"/>
              </a:lnSpc>
              <a:spcAft>
                <a:spcPts val="1200"/>
              </a:spcAft>
              <a:buClr>
                <a:srgbClr val="FF3322"/>
              </a:buClr>
              <a:buFont typeface="Wingdings" pitchFamily="2" charset="2"/>
              <a:buChar char="§"/>
            </a:pPr>
            <a:r>
              <a:rPr lang="nl-NL" sz="2400" b="0" dirty="0"/>
              <a:t>De winnaar wint een geweldige prijs </a:t>
            </a:r>
          </a:p>
        </p:txBody>
      </p:sp>
      <p:grpSp>
        <p:nvGrpSpPr>
          <p:cNvPr id="6" name="Groep 6">
            <a:extLst>
              <a:ext uri="{FF2B5EF4-FFF2-40B4-BE49-F238E27FC236}">
                <a16:creationId xmlns:a16="http://schemas.microsoft.com/office/drawing/2014/main" id="{C7D2BEDE-45C5-AB2B-0D86-D74CD3DDFC23}"/>
              </a:ext>
            </a:extLst>
          </p:cNvPr>
          <p:cNvGrpSpPr/>
          <p:nvPr/>
        </p:nvGrpSpPr>
        <p:grpSpPr>
          <a:xfrm>
            <a:off x="224791" y="6113405"/>
            <a:ext cx="1029248" cy="483247"/>
            <a:chOff x="10966158" y="6204705"/>
            <a:chExt cx="1005987" cy="472326"/>
          </a:xfrm>
        </p:grpSpPr>
        <p:pic>
          <p:nvPicPr>
            <p:cNvPr id="7" name="Afbeelding 9">
              <a:extLst>
                <a:ext uri="{FF2B5EF4-FFF2-40B4-BE49-F238E27FC236}">
                  <a16:creationId xmlns:a16="http://schemas.microsoft.com/office/drawing/2014/main" id="{9C12C634-9ED4-6333-08F6-086598ABD9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8" name="Afbeelding 10" descr="Afbeelding met tekst, teken, stoppen&#10;&#10;Automatisch gegenereerde beschrijving">
              <a:extLst>
                <a:ext uri="{FF2B5EF4-FFF2-40B4-BE49-F238E27FC236}">
                  <a16:creationId xmlns:a16="http://schemas.microsoft.com/office/drawing/2014/main" id="{9348C104-9508-34ED-EF62-60A533AB8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pic>
        <p:nvPicPr>
          <p:cNvPr id="9" name="Afbeelding 7">
            <a:extLst>
              <a:ext uri="{FF2B5EF4-FFF2-40B4-BE49-F238E27FC236}">
                <a16:creationId xmlns:a16="http://schemas.microsoft.com/office/drawing/2014/main" id="{7E959577-B567-2420-6052-DECE53A96DF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0" name="Titel 1">
            <a:extLst>
              <a:ext uri="{FF2B5EF4-FFF2-40B4-BE49-F238E27FC236}">
                <a16:creationId xmlns:a16="http://schemas.microsoft.com/office/drawing/2014/main" id="{CFF1EDBA-4AAE-1687-AB53-779839F89E51}"/>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grpSp>
        <p:nvGrpSpPr>
          <p:cNvPr id="11" name="Graphic 6">
            <a:extLst>
              <a:ext uri="{FF2B5EF4-FFF2-40B4-BE49-F238E27FC236}">
                <a16:creationId xmlns:a16="http://schemas.microsoft.com/office/drawing/2014/main" id="{55B24237-D3B2-E512-5DE1-A3279F54A41F}"/>
              </a:ext>
            </a:extLst>
          </p:cNvPr>
          <p:cNvGrpSpPr>
            <a:grpSpLocks noChangeAspect="1"/>
          </p:cNvGrpSpPr>
          <p:nvPr/>
        </p:nvGrpSpPr>
        <p:grpSpPr>
          <a:xfrm>
            <a:off x="10692986" y="6374693"/>
            <a:ext cx="1198668" cy="185171"/>
            <a:chOff x="5247287" y="2758698"/>
            <a:chExt cx="4933218" cy="762088"/>
          </a:xfrm>
          <a:solidFill>
            <a:schemeClr val="tx1"/>
          </a:solidFill>
        </p:grpSpPr>
        <p:sp>
          <p:nvSpPr>
            <p:cNvPr id="12" name="Freeform 11">
              <a:extLst>
                <a:ext uri="{FF2B5EF4-FFF2-40B4-BE49-F238E27FC236}">
                  <a16:creationId xmlns:a16="http://schemas.microsoft.com/office/drawing/2014/main" id="{C20923C4-3FCD-393B-A6BE-4908C3F5D16E}"/>
                </a:ext>
              </a:extLst>
            </p:cNvPr>
            <p:cNvSpPr/>
            <p:nvPr/>
          </p:nvSpPr>
          <p:spPr>
            <a:xfrm>
              <a:off x="5247287" y="2758698"/>
              <a:ext cx="374983" cy="750461"/>
            </a:xfrm>
            <a:custGeom>
              <a:avLst/>
              <a:gdLst>
                <a:gd name="connsiteX0" fmla="*/ 155331 w 374983"/>
                <a:gd name="connsiteY0" fmla="*/ 226520 h 750461"/>
                <a:gd name="connsiteX1" fmla="*/ 280045 w 374983"/>
                <a:gd name="connsiteY1" fmla="*/ 375271 h 750461"/>
                <a:gd name="connsiteX2" fmla="*/ 374992 w 374983"/>
                <a:gd name="connsiteY2" fmla="*/ 262026 h 750461"/>
                <a:gd name="connsiteX3" fmla="*/ 155331 w 374983"/>
                <a:gd name="connsiteY3" fmla="*/ 20 h 750461"/>
                <a:gd name="connsiteX4" fmla="*/ 155331 w 374983"/>
                <a:gd name="connsiteY4" fmla="*/ 10 h 750461"/>
                <a:gd name="connsiteX5" fmla="*/ 8 w 374983"/>
                <a:gd name="connsiteY5" fmla="*/ 10 h 750461"/>
                <a:gd name="connsiteX6" fmla="*/ 8 w 374983"/>
                <a:gd name="connsiteY6" fmla="*/ 750471 h 750461"/>
                <a:gd name="connsiteX7" fmla="*/ 155331 w 374983"/>
                <a:gd name="connsiteY7" fmla="*/ 750460 h 750461"/>
                <a:gd name="connsiteX8" fmla="*/ 155331 w 374983"/>
                <a:gd name="connsiteY8" fmla="*/ 226520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83" h="750461">
                  <a:moveTo>
                    <a:pt x="155331" y="226520"/>
                  </a:moveTo>
                  <a:lnTo>
                    <a:pt x="280045" y="375271"/>
                  </a:lnTo>
                  <a:lnTo>
                    <a:pt x="374992" y="262026"/>
                  </a:lnTo>
                  <a:lnTo>
                    <a:pt x="155331" y="20"/>
                  </a:lnTo>
                  <a:lnTo>
                    <a:pt x="155331" y="10"/>
                  </a:lnTo>
                  <a:lnTo>
                    <a:pt x="8" y="10"/>
                  </a:lnTo>
                  <a:lnTo>
                    <a:pt x="8" y="750471"/>
                  </a:lnTo>
                  <a:lnTo>
                    <a:pt x="155331" y="750460"/>
                  </a:lnTo>
                  <a:lnTo>
                    <a:pt x="155331" y="226520"/>
                  </a:lnTo>
                  <a:close/>
                </a:path>
              </a:pathLst>
            </a:custGeom>
            <a:solidFill>
              <a:schemeClr val="tx1"/>
            </a:solidFill>
            <a:ln w="10286" cap="flat">
              <a:noFill/>
              <a:prstDash val="solid"/>
              <a:round/>
            </a:ln>
          </p:spPr>
          <p:txBody>
            <a:bodyPr rtlCol="0" anchor="ctr"/>
            <a:lstStyle/>
            <a:p>
              <a:endParaRPr lang="en-NL"/>
            </a:p>
          </p:txBody>
        </p:sp>
        <p:sp>
          <p:nvSpPr>
            <p:cNvPr id="13" name="Freeform 12">
              <a:extLst>
                <a:ext uri="{FF2B5EF4-FFF2-40B4-BE49-F238E27FC236}">
                  <a16:creationId xmlns:a16="http://schemas.microsoft.com/office/drawing/2014/main" id="{FD860374-EBCB-6135-42C6-20D805F0527C}"/>
                </a:ext>
              </a:extLst>
            </p:cNvPr>
            <p:cNvSpPr/>
            <p:nvPr/>
          </p:nvSpPr>
          <p:spPr>
            <a:xfrm>
              <a:off x="5841962" y="2799971"/>
              <a:ext cx="155322" cy="709188"/>
            </a:xfrm>
            <a:custGeom>
              <a:avLst/>
              <a:gdLst>
                <a:gd name="connsiteX0" fmla="*/ 9 w 155322"/>
                <a:gd name="connsiteY0" fmla="*/ 709198 h 709188"/>
                <a:gd name="connsiteX1" fmla="*/ 155332 w 155322"/>
                <a:gd name="connsiteY1" fmla="*/ 709198 h 709188"/>
                <a:gd name="connsiteX2" fmla="*/ 155332 w 155322"/>
                <a:gd name="connsiteY2" fmla="*/ 10 h 709188"/>
                <a:gd name="connsiteX3" fmla="*/ 9 w 155322"/>
                <a:gd name="connsiteY3" fmla="*/ 185258 h 709188"/>
                <a:gd name="connsiteX4" fmla="*/ 9 w 155322"/>
                <a:gd name="connsiteY4" fmla="*/ 709198 h 70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2" h="709188">
                  <a:moveTo>
                    <a:pt x="9" y="709198"/>
                  </a:moveTo>
                  <a:lnTo>
                    <a:pt x="155332" y="709198"/>
                  </a:lnTo>
                  <a:lnTo>
                    <a:pt x="155332" y="10"/>
                  </a:lnTo>
                  <a:lnTo>
                    <a:pt x="9" y="185258"/>
                  </a:lnTo>
                  <a:lnTo>
                    <a:pt x="9" y="709198"/>
                  </a:lnTo>
                  <a:close/>
                </a:path>
              </a:pathLst>
            </a:custGeom>
            <a:solidFill>
              <a:schemeClr val="tx1"/>
            </a:solidFill>
            <a:ln w="10286" cap="flat">
              <a:noFill/>
              <a:prstDash val="solid"/>
              <a:round/>
            </a:ln>
          </p:spPr>
          <p:txBody>
            <a:bodyPr rtlCol="0" anchor="ctr"/>
            <a:lstStyle/>
            <a:p>
              <a:endParaRPr lang="en-NL"/>
            </a:p>
          </p:txBody>
        </p:sp>
        <p:sp>
          <p:nvSpPr>
            <p:cNvPr id="14" name="Freeform 13">
              <a:extLst>
                <a:ext uri="{FF2B5EF4-FFF2-40B4-BE49-F238E27FC236}">
                  <a16:creationId xmlns:a16="http://schemas.microsoft.com/office/drawing/2014/main" id="{3B304D29-5526-1B92-D2E1-2F6E5CD51AF9}"/>
                </a:ext>
              </a:extLst>
            </p:cNvPr>
            <p:cNvSpPr/>
            <p:nvPr/>
          </p:nvSpPr>
          <p:spPr>
            <a:xfrm>
              <a:off x="5402609" y="2758698"/>
              <a:ext cx="594675" cy="750450"/>
            </a:xfrm>
            <a:custGeom>
              <a:avLst/>
              <a:gdLst>
                <a:gd name="connsiteX0" fmla="*/ 439361 w 594675"/>
                <a:gd name="connsiteY0" fmla="*/ 10 h 750450"/>
                <a:gd name="connsiteX1" fmla="*/ 219670 w 594675"/>
                <a:gd name="connsiteY1" fmla="*/ 262026 h 750450"/>
                <a:gd name="connsiteX2" fmla="*/ 124722 w 594675"/>
                <a:gd name="connsiteY2" fmla="*/ 375271 h 750450"/>
                <a:gd name="connsiteX3" fmla="*/ 9 w 594675"/>
                <a:gd name="connsiteY3" fmla="*/ 524011 h 750450"/>
                <a:gd name="connsiteX4" fmla="*/ 9 w 594675"/>
                <a:gd name="connsiteY4" fmla="*/ 750460 h 750450"/>
                <a:gd name="connsiteX5" fmla="*/ 71 w 594675"/>
                <a:gd name="connsiteY5" fmla="*/ 750460 h 750450"/>
                <a:gd name="connsiteX6" fmla="*/ 439361 w 594675"/>
                <a:gd name="connsiteY6" fmla="*/ 226531 h 750450"/>
                <a:gd name="connsiteX7" fmla="*/ 594684 w 594675"/>
                <a:gd name="connsiteY7" fmla="*/ 41283 h 750450"/>
                <a:gd name="connsiteX8" fmla="*/ 594684 w 594675"/>
                <a:gd name="connsiteY8" fmla="*/ 10 h 750450"/>
                <a:gd name="connsiteX9" fmla="*/ 439361 w 594675"/>
                <a:gd name="connsiteY9" fmla="*/ 10 h 7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675" h="750450">
                  <a:moveTo>
                    <a:pt x="439361" y="10"/>
                  </a:moveTo>
                  <a:lnTo>
                    <a:pt x="219670" y="262026"/>
                  </a:lnTo>
                  <a:lnTo>
                    <a:pt x="124722" y="375271"/>
                  </a:lnTo>
                  <a:lnTo>
                    <a:pt x="9" y="524011"/>
                  </a:lnTo>
                  <a:lnTo>
                    <a:pt x="9" y="750460"/>
                  </a:lnTo>
                  <a:lnTo>
                    <a:pt x="71" y="750460"/>
                  </a:lnTo>
                  <a:lnTo>
                    <a:pt x="439361" y="226531"/>
                  </a:lnTo>
                  <a:lnTo>
                    <a:pt x="594684" y="41283"/>
                  </a:lnTo>
                  <a:lnTo>
                    <a:pt x="594684" y="10"/>
                  </a:lnTo>
                  <a:lnTo>
                    <a:pt x="439361" y="10"/>
                  </a:lnTo>
                  <a:close/>
                </a:path>
              </a:pathLst>
            </a:custGeom>
            <a:solidFill>
              <a:srgbClr val="32E6B9"/>
            </a:solidFill>
            <a:ln w="10286" cap="flat">
              <a:noFill/>
              <a:prstDash val="solid"/>
              <a:round/>
            </a:ln>
          </p:spPr>
          <p:txBody>
            <a:bodyPr rtlCol="0" anchor="ctr"/>
            <a:lstStyle/>
            <a:p>
              <a:endParaRPr lang="en-NL"/>
            </a:p>
          </p:txBody>
        </p:sp>
        <p:sp>
          <p:nvSpPr>
            <p:cNvPr id="15" name="Freeform 14">
              <a:extLst>
                <a:ext uri="{FF2B5EF4-FFF2-40B4-BE49-F238E27FC236}">
                  <a16:creationId xmlns:a16="http://schemas.microsoft.com/office/drawing/2014/main" id="{9B6C3B15-C82F-3DFA-DE47-F800FE01D3DE}"/>
                </a:ext>
              </a:extLst>
            </p:cNvPr>
            <p:cNvSpPr/>
            <p:nvPr/>
          </p:nvSpPr>
          <p:spPr>
            <a:xfrm>
              <a:off x="9631569" y="2969041"/>
              <a:ext cx="548936" cy="551745"/>
            </a:xfrm>
            <a:custGeom>
              <a:avLst/>
              <a:gdLst>
                <a:gd name="connsiteX0" fmla="*/ 378210 w 548936"/>
                <a:gd name="connsiteY0" fmla="*/ 379474 h 551745"/>
                <a:gd name="connsiteX1" fmla="*/ 280865 w 548936"/>
                <a:gd name="connsiteY1" fmla="*/ 419632 h 551745"/>
                <a:gd name="connsiteX2" fmla="*/ 183529 w 548936"/>
                <a:gd name="connsiteY2" fmla="*/ 379474 h 551745"/>
                <a:gd name="connsiteX3" fmla="*/ 146816 w 548936"/>
                <a:gd name="connsiteY3" fmla="*/ 275872 h 551745"/>
                <a:gd name="connsiteX4" fmla="*/ 183529 w 548936"/>
                <a:gd name="connsiteY4" fmla="*/ 172301 h 551745"/>
                <a:gd name="connsiteX5" fmla="*/ 280865 w 548936"/>
                <a:gd name="connsiteY5" fmla="*/ 132132 h 551745"/>
                <a:gd name="connsiteX6" fmla="*/ 378210 w 548936"/>
                <a:gd name="connsiteY6" fmla="*/ 172301 h 551745"/>
                <a:gd name="connsiteX7" fmla="*/ 414903 w 548936"/>
                <a:gd name="connsiteY7" fmla="*/ 275872 h 551745"/>
                <a:gd name="connsiteX8" fmla="*/ 378210 w 548936"/>
                <a:gd name="connsiteY8" fmla="*/ 379474 h 551745"/>
                <a:gd name="connsiteX9" fmla="*/ 403210 w 548936"/>
                <a:gd name="connsiteY9" fmla="*/ 11637 h 551745"/>
                <a:gd name="connsiteX10" fmla="*/ 403210 w 548936"/>
                <a:gd name="connsiteY10" fmla="*/ 70816 h 551745"/>
                <a:gd name="connsiteX11" fmla="*/ 341507 w 548936"/>
                <a:gd name="connsiteY11" fmla="*/ 21147 h 551745"/>
                <a:gd name="connsiteX12" fmla="*/ 250018 w 548936"/>
                <a:gd name="connsiteY12" fmla="*/ 10 h 551745"/>
                <a:gd name="connsiteX13" fmla="*/ 72361 w 548936"/>
                <a:gd name="connsiteY13" fmla="*/ 81400 h 551745"/>
                <a:gd name="connsiteX14" fmla="*/ 15 w 548936"/>
                <a:gd name="connsiteY14" fmla="*/ 275872 h 551745"/>
                <a:gd name="connsiteX15" fmla="*/ 72361 w 548936"/>
                <a:gd name="connsiteY15" fmla="*/ 470365 h 551745"/>
                <a:gd name="connsiteX16" fmla="*/ 250018 w 548936"/>
                <a:gd name="connsiteY16" fmla="*/ 551755 h 551745"/>
                <a:gd name="connsiteX17" fmla="*/ 341507 w 548936"/>
                <a:gd name="connsiteY17" fmla="*/ 530607 h 551745"/>
                <a:gd name="connsiteX18" fmla="*/ 403210 w 548936"/>
                <a:gd name="connsiteY18" fmla="*/ 480928 h 551745"/>
                <a:gd name="connsiteX19" fmla="*/ 403210 w 548936"/>
                <a:gd name="connsiteY19" fmla="*/ 540128 h 551745"/>
                <a:gd name="connsiteX20" fmla="*/ 548951 w 548936"/>
                <a:gd name="connsiteY20" fmla="*/ 540128 h 551745"/>
                <a:gd name="connsiteX21" fmla="*/ 548951 w 548936"/>
                <a:gd name="connsiteY21" fmla="*/ 11637 h 551745"/>
                <a:gd name="connsiteX22" fmla="*/ 403210 w 548936"/>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6" h="551745">
                  <a:moveTo>
                    <a:pt x="378210" y="379474"/>
                  </a:moveTo>
                  <a:cubicBezTo>
                    <a:pt x="353745" y="406256"/>
                    <a:pt x="321293" y="419632"/>
                    <a:pt x="280865" y="419632"/>
                  </a:cubicBezTo>
                  <a:cubicBezTo>
                    <a:pt x="240436" y="419632"/>
                    <a:pt x="207994" y="406256"/>
                    <a:pt x="183529" y="379474"/>
                  </a:cubicBezTo>
                  <a:cubicBezTo>
                    <a:pt x="159064" y="352681"/>
                    <a:pt x="146816" y="318147"/>
                    <a:pt x="146816" y="275872"/>
                  </a:cubicBezTo>
                  <a:cubicBezTo>
                    <a:pt x="146816" y="233607"/>
                    <a:pt x="159064" y="199073"/>
                    <a:pt x="183529" y="172301"/>
                  </a:cubicBezTo>
                  <a:cubicBezTo>
                    <a:pt x="207994" y="145539"/>
                    <a:pt x="240436" y="132132"/>
                    <a:pt x="280865" y="132132"/>
                  </a:cubicBezTo>
                  <a:cubicBezTo>
                    <a:pt x="321293" y="132132"/>
                    <a:pt x="353745" y="145539"/>
                    <a:pt x="378210" y="172301"/>
                  </a:cubicBezTo>
                  <a:cubicBezTo>
                    <a:pt x="402675" y="199073"/>
                    <a:pt x="414903" y="233607"/>
                    <a:pt x="414903" y="275872"/>
                  </a:cubicBezTo>
                  <a:cubicBezTo>
                    <a:pt x="414903" y="318147"/>
                    <a:pt x="402675" y="352681"/>
                    <a:pt x="378210" y="379474"/>
                  </a:cubicBezTo>
                  <a:close/>
                  <a:moveTo>
                    <a:pt x="403210" y="11637"/>
                  </a:moveTo>
                  <a:lnTo>
                    <a:pt x="403210" y="70816"/>
                  </a:lnTo>
                  <a:cubicBezTo>
                    <a:pt x="389017" y="51806"/>
                    <a:pt x="368453" y="35260"/>
                    <a:pt x="341507" y="21147"/>
                  </a:cubicBezTo>
                  <a:cubicBezTo>
                    <a:pt x="314531" y="7066"/>
                    <a:pt x="284055" y="10"/>
                    <a:pt x="250018" y="10"/>
                  </a:cubicBezTo>
                  <a:cubicBezTo>
                    <a:pt x="179803" y="10"/>
                    <a:pt x="120581" y="27150"/>
                    <a:pt x="72361" y="81400"/>
                  </a:cubicBezTo>
                  <a:cubicBezTo>
                    <a:pt x="24120" y="135671"/>
                    <a:pt x="15" y="200495"/>
                    <a:pt x="15" y="275872"/>
                  </a:cubicBezTo>
                  <a:cubicBezTo>
                    <a:pt x="15" y="351291"/>
                    <a:pt x="24120" y="416104"/>
                    <a:pt x="72361" y="470365"/>
                  </a:cubicBezTo>
                  <a:cubicBezTo>
                    <a:pt x="120581" y="524635"/>
                    <a:pt x="179803" y="551755"/>
                    <a:pt x="250018" y="551755"/>
                  </a:cubicBezTo>
                  <a:cubicBezTo>
                    <a:pt x="284055" y="551755"/>
                    <a:pt x="314531" y="544709"/>
                    <a:pt x="341507" y="530607"/>
                  </a:cubicBezTo>
                  <a:cubicBezTo>
                    <a:pt x="368453" y="516526"/>
                    <a:pt x="389017" y="499969"/>
                    <a:pt x="403210" y="480928"/>
                  </a:cubicBezTo>
                  <a:lnTo>
                    <a:pt x="403210" y="540128"/>
                  </a:lnTo>
                  <a:lnTo>
                    <a:pt x="548951" y="540128"/>
                  </a:lnTo>
                  <a:lnTo>
                    <a:pt x="548951" y="11637"/>
                  </a:lnTo>
                  <a:lnTo>
                    <a:pt x="403210" y="11637"/>
                  </a:lnTo>
                  <a:close/>
                </a:path>
              </a:pathLst>
            </a:custGeom>
            <a:solidFill>
              <a:schemeClr val="tx1"/>
            </a:solidFill>
            <a:ln w="10286" cap="flat">
              <a:noFill/>
              <a:prstDash val="solid"/>
              <a:round/>
            </a:ln>
          </p:spPr>
          <p:txBody>
            <a:bodyPr rtlCol="0" anchor="ctr"/>
            <a:lstStyle/>
            <a:p>
              <a:endParaRPr lang="en-NL"/>
            </a:p>
          </p:txBody>
        </p:sp>
        <p:sp>
          <p:nvSpPr>
            <p:cNvPr id="16" name="Freeform 15">
              <a:extLst>
                <a:ext uri="{FF2B5EF4-FFF2-40B4-BE49-F238E27FC236}">
                  <a16:creationId xmlns:a16="http://schemas.microsoft.com/office/drawing/2014/main" id="{6409FDDB-B605-DA33-E013-2489F114BB21}"/>
                </a:ext>
              </a:extLst>
            </p:cNvPr>
            <p:cNvSpPr/>
            <p:nvPr/>
          </p:nvSpPr>
          <p:spPr>
            <a:xfrm>
              <a:off x="6063630" y="2969041"/>
              <a:ext cx="548935" cy="551745"/>
            </a:xfrm>
            <a:custGeom>
              <a:avLst/>
              <a:gdLst>
                <a:gd name="connsiteX0" fmla="*/ 378205 w 548935"/>
                <a:gd name="connsiteY0" fmla="*/ 379474 h 551745"/>
                <a:gd name="connsiteX1" fmla="*/ 280859 w 548935"/>
                <a:gd name="connsiteY1" fmla="*/ 419632 h 551745"/>
                <a:gd name="connsiteX2" fmla="*/ 183524 w 548935"/>
                <a:gd name="connsiteY2" fmla="*/ 379474 h 551745"/>
                <a:gd name="connsiteX3" fmla="*/ 146811 w 548935"/>
                <a:gd name="connsiteY3" fmla="*/ 275872 h 551745"/>
                <a:gd name="connsiteX4" fmla="*/ 183524 w 548935"/>
                <a:gd name="connsiteY4" fmla="*/ 172301 h 551745"/>
                <a:gd name="connsiteX5" fmla="*/ 280859 w 548935"/>
                <a:gd name="connsiteY5" fmla="*/ 132132 h 551745"/>
                <a:gd name="connsiteX6" fmla="*/ 378205 w 548935"/>
                <a:gd name="connsiteY6" fmla="*/ 172301 h 551745"/>
                <a:gd name="connsiteX7" fmla="*/ 414907 w 548935"/>
                <a:gd name="connsiteY7" fmla="*/ 275872 h 551745"/>
                <a:gd name="connsiteX8" fmla="*/ 378205 w 548935"/>
                <a:gd name="connsiteY8" fmla="*/ 379474 h 551745"/>
                <a:gd name="connsiteX9" fmla="*/ 403205 w 548935"/>
                <a:gd name="connsiteY9" fmla="*/ 11637 h 551745"/>
                <a:gd name="connsiteX10" fmla="*/ 403205 w 548935"/>
                <a:gd name="connsiteY10" fmla="*/ 70816 h 551745"/>
                <a:gd name="connsiteX11" fmla="*/ 341502 w 548935"/>
                <a:gd name="connsiteY11" fmla="*/ 21147 h 551745"/>
                <a:gd name="connsiteX12" fmla="*/ 250013 w 548935"/>
                <a:gd name="connsiteY12" fmla="*/ 10 h 551745"/>
                <a:gd name="connsiteX13" fmla="*/ 72345 w 548935"/>
                <a:gd name="connsiteY13" fmla="*/ 81400 h 551745"/>
                <a:gd name="connsiteX14" fmla="*/ 10 w 548935"/>
                <a:gd name="connsiteY14" fmla="*/ 275872 h 551745"/>
                <a:gd name="connsiteX15" fmla="*/ 72345 w 548935"/>
                <a:gd name="connsiteY15" fmla="*/ 470365 h 551745"/>
                <a:gd name="connsiteX16" fmla="*/ 250013 w 548935"/>
                <a:gd name="connsiteY16" fmla="*/ 551755 h 551745"/>
                <a:gd name="connsiteX17" fmla="*/ 341502 w 548935"/>
                <a:gd name="connsiteY17" fmla="*/ 530607 h 551745"/>
                <a:gd name="connsiteX18" fmla="*/ 403205 w 548935"/>
                <a:gd name="connsiteY18" fmla="*/ 480928 h 551745"/>
                <a:gd name="connsiteX19" fmla="*/ 403205 w 548935"/>
                <a:gd name="connsiteY19" fmla="*/ 540128 h 551745"/>
                <a:gd name="connsiteX20" fmla="*/ 548946 w 548935"/>
                <a:gd name="connsiteY20" fmla="*/ 540128 h 551745"/>
                <a:gd name="connsiteX21" fmla="*/ 548946 w 548935"/>
                <a:gd name="connsiteY21" fmla="*/ 11637 h 551745"/>
                <a:gd name="connsiteX22" fmla="*/ 403205 w 548935"/>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5" h="551745">
                  <a:moveTo>
                    <a:pt x="378205" y="379474"/>
                  </a:moveTo>
                  <a:cubicBezTo>
                    <a:pt x="353740" y="406256"/>
                    <a:pt x="321288" y="419632"/>
                    <a:pt x="280859" y="419632"/>
                  </a:cubicBezTo>
                  <a:cubicBezTo>
                    <a:pt x="240441" y="419632"/>
                    <a:pt x="207989" y="406256"/>
                    <a:pt x="183524" y="379474"/>
                  </a:cubicBezTo>
                  <a:cubicBezTo>
                    <a:pt x="159058" y="352681"/>
                    <a:pt x="146811" y="318147"/>
                    <a:pt x="146811" y="275872"/>
                  </a:cubicBezTo>
                  <a:cubicBezTo>
                    <a:pt x="146811" y="233607"/>
                    <a:pt x="159058" y="199073"/>
                    <a:pt x="183524" y="172301"/>
                  </a:cubicBezTo>
                  <a:cubicBezTo>
                    <a:pt x="207989" y="145539"/>
                    <a:pt x="240441" y="132132"/>
                    <a:pt x="280859" y="132132"/>
                  </a:cubicBezTo>
                  <a:cubicBezTo>
                    <a:pt x="321288" y="132132"/>
                    <a:pt x="353740" y="145539"/>
                    <a:pt x="378205" y="172301"/>
                  </a:cubicBezTo>
                  <a:cubicBezTo>
                    <a:pt x="402670" y="199073"/>
                    <a:pt x="414907" y="233607"/>
                    <a:pt x="414907" y="275872"/>
                  </a:cubicBezTo>
                  <a:cubicBezTo>
                    <a:pt x="414907" y="318147"/>
                    <a:pt x="402670" y="352681"/>
                    <a:pt x="378205" y="379474"/>
                  </a:cubicBezTo>
                  <a:close/>
                  <a:moveTo>
                    <a:pt x="403205" y="11637"/>
                  </a:moveTo>
                  <a:lnTo>
                    <a:pt x="403205" y="70816"/>
                  </a:lnTo>
                  <a:cubicBezTo>
                    <a:pt x="389012" y="51806"/>
                    <a:pt x="368447" y="35260"/>
                    <a:pt x="341502" y="21147"/>
                  </a:cubicBezTo>
                  <a:cubicBezTo>
                    <a:pt x="314536" y="7066"/>
                    <a:pt x="284060" y="10"/>
                    <a:pt x="250013" y="10"/>
                  </a:cubicBezTo>
                  <a:cubicBezTo>
                    <a:pt x="179787" y="10"/>
                    <a:pt x="120565" y="27150"/>
                    <a:pt x="72345" y="81400"/>
                  </a:cubicBezTo>
                  <a:cubicBezTo>
                    <a:pt x="24104" y="135671"/>
                    <a:pt x="10" y="200495"/>
                    <a:pt x="10" y="275872"/>
                  </a:cubicBezTo>
                  <a:cubicBezTo>
                    <a:pt x="10" y="351291"/>
                    <a:pt x="24104" y="416104"/>
                    <a:pt x="72345" y="470365"/>
                  </a:cubicBezTo>
                  <a:cubicBezTo>
                    <a:pt x="120565" y="524635"/>
                    <a:pt x="179787" y="551755"/>
                    <a:pt x="250013" y="551755"/>
                  </a:cubicBezTo>
                  <a:cubicBezTo>
                    <a:pt x="284060" y="551755"/>
                    <a:pt x="314536" y="544709"/>
                    <a:pt x="341502" y="530607"/>
                  </a:cubicBezTo>
                  <a:cubicBezTo>
                    <a:pt x="368447" y="516526"/>
                    <a:pt x="389012" y="499969"/>
                    <a:pt x="403205" y="480928"/>
                  </a:cubicBezTo>
                  <a:lnTo>
                    <a:pt x="403205" y="540128"/>
                  </a:lnTo>
                  <a:lnTo>
                    <a:pt x="548946" y="540128"/>
                  </a:lnTo>
                  <a:lnTo>
                    <a:pt x="548946" y="11637"/>
                  </a:lnTo>
                  <a:lnTo>
                    <a:pt x="403205" y="11637"/>
                  </a:lnTo>
                  <a:close/>
                </a:path>
              </a:pathLst>
            </a:custGeom>
            <a:solidFill>
              <a:schemeClr val="tx1"/>
            </a:solidFill>
            <a:ln w="10286" cap="flat">
              <a:noFill/>
              <a:prstDash val="solid"/>
              <a:round/>
            </a:ln>
          </p:spPr>
          <p:txBody>
            <a:bodyPr rtlCol="0" anchor="ctr"/>
            <a:lstStyle/>
            <a:p>
              <a:endParaRPr lang="en-NL"/>
            </a:p>
          </p:txBody>
        </p:sp>
        <p:sp>
          <p:nvSpPr>
            <p:cNvPr id="17" name="Freeform 16">
              <a:extLst>
                <a:ext uri="{FF2B5EF4-FFF2-40B4-BE49-F238E27FC236}">
                  <a16:creationId xmlns:a16="http://schemas.microsoft.com/office/drawing/2014/main" id="{D66B13B0-DDA0-446E-F0EA-F6AD4FD03200}"/>
                </a:ext>
              </a:extLst>
            </p:cNvPr>
            <p:cNvSpPr/>
            <p:nvPr/>
          </p:nvSpPr>
          <p:spPr>
            <a:xfrm>
              <a:off x="6721140" y="2969041"/>
              <a:ext cx="503186" cy="540118"/>
            </a:xfrm>
            <a:custGeom>
              <a:avLst/>
              <a:gdLst>
                <a:gd name="connsiteX0" fmla="*/ 145751 w 503186"/>
                <a:gd name="connsiteY0" fmla="*/ 540128 h 540118"/>
                <a:gd name="connsiteX1" fmla="*/ 145751 w 503186"/>
                <a:gd name="connsiteY1" fmla="*/ 282223 h 540118"/>
                <a:gd name="connsiteX2" fmla="*/ 178193 w 503186"/>
                <a:gd name="connsiteY2" fmla="*/ 170184 h 540118"/>
                <a:gd name="connsiteX3" fmla="*/ 263836 w 503186"/>
                <a:gd name="connsiteY3" fmla="*/ 132132 h 540118"/>
                <a:gd name="connsiteX4" fmla="*/ 332981 w 503186"/>
                <a:gd name="connsiteY4" fmla="*/ 164366 h 540118"/>
                <a:gd name="connsiteX5" fmla="*/ 357456 w 503186"/>
                <a:gd name="connsiteY5" fmla="*/ 254735 h 540118"/>
                <a:gd name="connsiteX6" fmla="*/ 357456 w 503186"/>
                <a:gd name="connsiteY6" fmla="*/ 540128 h 540118"/>
                <a:gd name="connsiteX7" fmla="*/ 503197 w 503186"/>
                <a:gd name="connsiteY7" fmla="*/ 540128 h 540118"/>
                <a:gd name="connsiteX8" fmla="*/ 503197 w 503186"/>
                <a:gd name="connsiteY8" fmla="*/ 230427 h 540118"/>
                <a:gd name="connsiteX9" fmla="*/ 448410 w 503186"/>
                <a:gd name="connsiteY9" fmla="*/ 62901 h 540118"/>
                <a:gd name="connsiteX10" fmla="*/ 297884 w 503186"/>
                <a:gd name="connsiteY10" fmla="*/ 10 h 540118"/>
                <a:gd name="connsiteX11" fmla="*/ 145751 w 503186"/>
                <a:gd name="connsiteY11" fmla="*/ 71880 h 540118"/>
                <a:gd name="connsiteX12" fmla="*/ 145751 w 503186"/>
                <a:gd name="connsiteY12" fmla="*/ 11637 h 540118"/>
                <a:gd name="connsiteX13" fmla="*/ 11 w 503186"/>
                <a:gd name="connsiteY13" fmla="*/ 11637 h 540118"/>
                <a:gd name="connsiteX14" fmla="*/ 11 w 503186"/>
                <a:gd name="connsiteY14" fmla="*/ 540128 h 540118"/>
                <a:gd name="connsiteX15" fmla="*/ 145751 w 503186"/>
                <a:gd name="connsiteY15" fmla="*/ 54012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186" h="540118">
                  <a:moveTo>
                    <a:pt x="145751" y="540128"/>
                  </a:moveTo>
                  <a:lnTo>
                    <a:pt x="145751" y="282223"/>
                  </a:lnTo>
                  <a:cubicBezTo>
                    <a:pt x="145751" y="232912"/>
                    <a:pt x="156558" y="195555"/>
                    <a:pt x="178193" y="170184"/>
                  </a:cubicBezTo>
                  <a:cubicBezTo>
                    <a:pt x="199828" y="144813"/>
                    <a:pt x="228369" y="132132"/>
                    <a:pt x="263836" y="132132"/>
                  </a:cubicBezTo>
                  <a:cubicBezTo>
                    <a:pt x="293623" y="132132"/>
                    <a:pt x="316657" y="142870"/>
                    <a:pt x="332981" y="164366"/>
                  </a:cubicBezTo>
                  <a:cubicBezTo>
                    <a:pt x="349294" y="185871"/>
                    <a:pt x="357456" y="215987"/>
                    <a:pt x="357456" y="254735"/>
                  </a:cubicBezTo>
                  <a:lnTo>
                    <a:pt x="357456" y="540128"/>
                  </a:lnTo>
                  <a:lnTo>
                    <a:pt x="503197" y="540128"/>
                  </a:lnTo>
                  <a:lnTo>
                    <a:pt x="503197" y="230427"/>
                  </a:lnTo>
                  <a:cubicBezTo>
                    <a:pt x="503197" y="160674"/>
                    <a:pt x="484928" y="104828"/>
                    <a:pt x="448410" y="62901"/>
                  </a:cubicBezTo>
                  <a:cubicBezTo>
                    <a:pt x="411872" y="20984"/>
                    <a:pt x="361707" y="10"/>
                    <a:pt x="297884" y="10"/>
                  </a:cubicBezTo>
                  <a:cubicBezTo>
                    <a:pt x="229079" y="10"/>
                    <a:pt x="178368" y="23970"/>
                    <a:pt x="145751" y="71880"/>
                  </a:cubicBezTo>
                  <a:lnTo>
                    <a:pt x="145751" y="11637"/>
                  </a:lnTo>
                  <a:lnTo>
                    <a:pt x="11" y="11637"/>
                  </a:lnTo>
                  <a:lnTo>
                    <a:pt x="11" y="540128"/>
                  </a:lnTo>
                  <a:lnTo>
                    <a:pt x="145751" y="540128"/>
                  </a:lnTo>
                  <a:close/>
                </a:path>
              </a:pathLst>
            </a:custGeom>
            <a:solidFill>
              <a:schemeClr val="tx1"/>
            </a:solidFill>
            <a:ln w="10286" cap="flat">
              <a:noFill/>
              <a:prstDash val="solid"/>
              <a:round/>
            </a:ln>
          </p:spPr>
          <p:txBody>
            <a:bodyPr rtlCol="0" anchor="ctr"/>
            <a:lstStyle/>
            <a:p>
              <a:endParaRPr lang="en-NL"/>
            </a:p>
          </p:txBody>
        </p:sp>
        <p:sp>
          <p:nvSpPr>
            <p:cNvPr id="18" name="Freeform 17">
              <a:extLst>
                <a:ext uri="{FF2B5EF4-FFF2-40B4-BE49-F238E27FC236}">
                  <a16:creationId xmlns:a16="http://schemas.microsoft.com/office/drawing/2014/main" id="{A4B9B1B0-10CE-EF65-D430-0EE7A99AEBD9}"/>
                </a:ext>
              </a:extLst>
            </p:cNvPr>
            <p:cNvSpPr/>
            <p:nvPr/>
          </p:nvSpPr>
          <p:spPr>
            <a:xfrm>
              <a:off x="7317504" y="2980668"/>
              <a:ext cx="491483" cy="540118"/>
            </a:xfrm>
            <a:custGeom>
              <a:avLst/>
              <a:gdLst>
                <a:gd name="connsiteX0" fmla="*/ 345744 w 491483"/>
                <a:gd name="connsiteY0" fmla="*/ 468248 h 540118"/>
                <a:gd name="connsiteX1" fmla="*/ 345744 w 491483"/>
                <a:gd name="connsiteY1" fmla="*/ 528501 h 540118"/>
                <a:gd name="connsiteX2" fmla="*/ 491495 w 491483"/>
                <a:gd name="connsiteY2" fmla="*/ 528501 h 540118"/>
                <a:gd name="connsiteX3" fmla="*/ 491495 w 491483"/>
                <a:gd name="connsiteY3" fmla="*/ 10 h 540118"/>
                <a:gd name="connsiteX4" fmla="*/ 345744 w 491483"/>
                <a:gd name="connsiteY4" fmla="*/ 10 h 540118"/>
                <a:gd name="connsiteX5" fmla="*/ 345744 w 491483"/>
                <a:gd name="connsiteY5" fmla="*/ 257915 h 540118"/>
                <a:gd name="connsiteX6" fmla="*/ 316503 w 491483"/>
                <a:gd name="connsiteY6" fmla="*/ 369943 h 540118"/>
                <a:gd name="connsiteX7" fmla="*/ 236171 w 491483"/>
                <a:gd name="connsiteY7" fmla="*/ 407985 h 540118"/>
                <a:gd name="connsiteX8" fmla="*/ 145752 w 491483"/>
                <a:gd name="connsiteY8" fmla="*/ 282212 h 540118"/>
                <a:gd name="connsiteX9" fmla="*/ 145752 w 491483"/>
                <a:gd name="connsiteY9" fmla="*/ 10 h 540118"/>
                <a:gd name="connsiteX10" fmla="*/ 12 w 491483"/>
                <a:gd name="connsiteY10" fmla="*/ 10 h 540118"/>
                <a:gd name="connsiteX11" fmla="*/ 12 w 491483"/>
                <a:gd name="connsiteY11" fmla="*/ 306520 h 540118"/>
                <a:gd name="connsiteX12" fmla="*/ 52668 w 491483"/>
                <a:gd name="connsiteY12" fmla="*/ 476715 h 540118"/>
                <a:gd name="connsiteX13" fmla="*/ 200014 w 491483"/>
                <a:gd name="connsiteY13" fmla="*/ 540128 h 540118"/>
                <a:gd name="connsiteX14" fmla="*/ 345744 w 491483"/>
                <a:gd name="connsiteY14" fmla="*/ 46824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483" h="540118">
                  <a:moveTo>
                    <a:pt x="345744" y="468248"/>
                  </a:moveTo>
                  <a:lnTo>
                    <a:pt x="345744" y="528501"/>
                  </a:lnTo>
                  <a:lnTo>
                    <a:pt x="491495" y="528501"/>
                  </a:lnTo>
                  <a:lnTo>
                    <a:pt x="491495" y="10"/>
                  </a:lnTo>
                  <a:lnTo>
                    <a:pt x="345744" y="10"/>
                  </a:lnTo>
                  <a:lnTo>
                    <a:pt x="345744" y="257915"/>
                  </a:lnTo>
                  <a:cubicBezTo>
                    <a:pt x="345744" y="307246"/>
                    <a:pt x="335997" y="344592"/>
                    <a:pt x="316503" y="369943"/>
                  </a:cubicBezTo>
                  <a:cubicBezTo>
                    <a:pt x="296989" y="395325"/>
                    <a:pt x="270219" y="407985"/>
                    <a:pt x="236171" y="407985"/>
                  </a:cubicBezTo>
                  <a:cubicBezTo>
                    <a:pt x="175888" y="407985"/>
                    <a:pt x="145752" y="366088"/>
                    <a:pt x="145752" y="282212"/>
                  </a:cubicBezTo>
                  <a:lnTo>
                    <a:pt x="145752" y="10"/>
                  </a:lnTo>
                  <a:lnTo>
                    <a:pt x="12" y="10"/>
                  </a:lnTo>
                  <a:lnTo>
                    <a:pt x="12" y="306520"/>
                  </a:lnTo>
                  <a:cubicBezTo>
                    <a:pt x="12" y="377705"/>
                    <a:pt x="17560" y="434409"/>
                    <a:pt x="52668" y="476715"/>
                  </a:cubicBezTo>
                  <a:cubicBezTo>
                    <a:pt x="87775" y="518980"/>
                    <a:pt x="136880" y="540128"/>
                    <a:pt x="200014" y="540128"/>
                  </a:cubicBezTo>
                  <a:cubicBezTo>
                    <a:pt x="264537" y="540128"/>
                    <a:pt x="313128" y="516178"/>
                    <a:pt x="345744" y="468248"/>
                  </a:cubicBezTo>
                  <a:close/>
                </a:path>
              </a:pathLst>
            </a:custGeom>
            <a:solidFill>
              <a:schemeClr val="tx1"/>
            </a:solidFill>
            <a:ln w="10286" cap="flat">
              <a:noFill/>
              <a:prstDash val="solid"/>
              <a:round/>
            </a:ln>
          </p:spPr>
          <p:txBody>
            <a:bodyPr rtlCol="0" anchor="ctr"/>
            <a:lstStyle/>
            <a:p>
              <a:endParaRPr lang="en-NL"/>
            </a:p>
          </p:txBody>
        </p:sp>
        <p:sp>
          <p:nvSpPr>
            <p:cNvPr id="19" name="Freeform 18">
              <a:extLst>
                <a:ext uri="{FF2B5EF4-FFF2-40B4-BE49-F238E27FC236}">
                  <a16:creationId xmlns:a16="http://schemas.microsoft.com/office/drawing/2014/main" id="{EA8A81FE-76B1-4487-D1A0-B3305DAB9BDF}"/>
                </a:ext>
              </a:extLst>
            </p:cNvPr>
            <p:cNvSpPr/>
            <p:nvPr/>
          </p:nvSpPr>
          <p:spPr>
            <a:xfrm>
              <a:off x="8242072" y="2969041"/>
              <a:ext cx="541473" cy="551745"/>
            </a:xfrm>
            <a:custGeom>
              <a:avLst/>
              <a:gdLst>
                <a:gd name="connsiteX0" fmla="*/ 146834 w 541473"/>
                <a:gd name="connsiteY0" fmla="*/ 211396 h 551745"/>
                <a:gd name="connsiteX1" fmla="*/ 193644 w 541473"/>
                <a:gd name="connsiteY1" fmla="*/ 142696 h 551745"/>
                <a:gd name="connsiteX2" fmla="*/ 275562 w 541473"/>
                <a:gd name="connsiteY2" fmla="*/ 119452 h 551745"/>
                <a:gd name="connsiteX3" fmla="*/ 352683 w 541473"/>
                <a:gd name="connsiteY3" fmla="*/ 142696 h 551745"/>
                <a:gd name="connsiteX4" fmla="*/ 395767 w 541473"/>
                <a:gd name="connsiteY4" fmla="*/ 211396 h 551745"/>
                <a:gd name="connsiteX5" fmla="*/ 146834 w 541473"/>
                <a:gd name="connsiteY5" fmla="*/ 211396 h 551745"/>
                <a:gd name="connsiteX6" fmla="*/ 541487 w 541473"/>
                <a:gd name="connsiteY6" fmla="*/ 260032 h 551745"/>
                <a:gd name="connsiteX7" fmla="*/ 465961 w 541473"/>
                <a:gd name="connsiteY7" fmla="*/ 68188 h 551745"/>
                <a:gd name="connsiteX8" fmla="*/ 279792 w 541473"/>
                <a:gd name="connsiteY8" fmla="*/ 10 h 551745"/>
                <a:gd name="connsiteX9" fmla="*/ 79800 w 541473"/>
                <a:gd name="connsiteY9" fmla="*/ 78762 h 551745"/>
                <a:gd name="connsiteX10" fmla="*/ 13 w 541473"/>
                <a:gd name="connsiteY10" fmla="*/ 275872 h 551745"/>
                <a:gd name="connsiteX11" fmla="*/ 80325 w 541473"/>
                <a:gd name="connsiteY11" fmla="*/ 475641 h 551745"/>
                <a:gd name="connsiteX12" fmla="*/ 281922 w 541473"/>
                <a:gd name="connsiteY12" fmla="*/ 551755 h 551745"/>
                <a:gd name="connsiteX13" fmla="*/ 528735 w 541473"/>
                <a:gd name="connsiteY13" fmla="*/ 433376 h 551745"/>
                <a:gd name="connsiteX14" fmla="*/ 420222 w 541473"/>
                <a:gd name="connsiteY14" fmla="*/ 353049 h 551745"/>
                <a:gd name="connsiteX15" fmla="*/ 282993 w 541473"/>
                <a:gd name="connsiteY15" fmla="*/ 419632 h 551745"/>
                <a:gd name="connsiteX16" fmla="*/ 187778 w 541473"/>
                <a:gd name="connsiteY16" fmla="*/ 390559 h 551745"/>
                <a:gd name="connsiteX17" fmla="*/ 141503 w 541473"/>
                <a:gd name="connsiteY17" fmla="*/ 309701 h 551745"/>
                <a:gd name="connsiteX18" fmla="*/ 539377 w 541473"/>
                <a:gd name="connsiteY18" fmla="*/ 309701 h 551745"/>
                <a:gd name="connsiteX19" fmla="*/ 541487 w 541473"/>
                <a:gd name="connsiteY19" fmla="*/ 260032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1473" h="551745">
                  <a:moveTo>
                    <a:pt x="146834" y="211396"/>
                  </a:moveTo>
                  <a:cubicBezTo>
                    <a:pt x="153216" y="181116"/>
                    <a:pt x="168809" y="158209"/>
                    <a:pt x="193644" y="142696"/>
                  </a:cubicBezTo>
                  <a:cubicBezTo>
                    <a:pt x="218459" y="127214"/>
                    <a:pt x="245786" y="119452"/>
                    <a:pt x="275562" y="119452"/>
                  </a:cubicBezTo>
                  <a:cubicBezTo>
                    <a:pt x="304628" y="119452"/>
                    <a:pt x="330348" y="127214"/>
                    <a:pt x="352683" y="142696"/>
                  </a:cubicBezTo>
                  <a:cubicBezTo>
                    <a:pt x="375028" y="158209"/>
                    <a:pt x="389396" y="181116"/>
                    <a:pt x="395767" y="211396"/>
                  </a:cubicBezTo>
                  <a:lnTo>
                    <a:pt x="146834" y="211396"/>
                  </a:lnTo>
                  <a:close/>
                  <a:moveTo>
                    <a:pt x="541487" y="260032"/>
                  </a:moveTo>
                  <a:cubicBezTo>
                    <a:pt x="541487" y="177588"/>
                    <a:pt x="516322" y="113623"/>
                    <a:pt x="465961" y="68188"/>
                  </a:cubicBezTo>
                  <a:cubicBezTo>
                    <a:pt x="415600" y="22732"/>
                    <a:pt x="353547" y="10"/>
                    <a:pt x="279792" y="10"/>
                  </a:cubicBezTo>
                  <a:cubicBezTo>
                    <a:pt x="199645" y="10"/>
                    <a:pt x="132991" y="26260"/>
                    <a:pt x="79800" y="78762"/>
                  </a:cubicBezTo>
                  <a:cubicBezTo>
                    <a:pt x="26608" y="131263"/>
                    <a:pt x="13" y="196977"/>
                    <a:pt x="13" y="275872"/>
                  </a:cubicBezTo>
                  <a:cubicBezTo>
                    <a:pt x="13" y="358316"/>
                    <a:pt x="26763" y="424909"/>
                    <a:pt x="80325" y="475641"/>
                  </a:cubicBezTo>
                  <a:cubicBezTo>
                    <a:pt x="133876" y="526394"/>
                    <a:pt x="201075" y="551755"/>
                    <a:pt x="281922" y="551755"/>
                  </a:cubicBezTo>
                  <a:cubicBezTo>
                    <a:pt x="391846" y="551755"/>
                    <a:pt x="474103" y="512292"/>
                    <a:pt x="528735" y="433376"/>
                  </a:cubicBezTo>
                  <a:lnTo>
                    <a:pt x="420222" y="353049"/>
                  </a:lnTo>
                  <a:cubicBezTo>
                    <a:pt x="391135" y="397421"/>
                    <a:pt x="345385" y="419632"/>
                    <a:pt x="282993" y="419632"/>
                  </a:cubicBezTo>
                  <a:cubicBezTo>
                    <a:pt x="246105" y="419632"/>
                    <a:pt x="214373" y="409948"/>
                    <a:pt x="187778" y="390559"/>
                  </a:cubicBezTo>
                  <a:cubicBezTo>
                    <a:pt x="161182" y="371201"/>
                    <a:pt x="145754" y="344234"/>
                    <a:pt x="141503" y="309701"/>
                  </a:cubicBezTo>
                  <a:lnTo>
                    <a:pt x="539377" y="309701"/>
                  </a:lnTo>
                  <a:cubicBezTo>
                    <a:pt x="540787" y="299832"/>
                    <a:pt x="541487" y="283276"/>
                    <a:pt x="541487" y="260032"/>
                  </a:cubicBezTo>
                  <a:close/>
                </a:path>
              </a:pathLst>
            </a:custGeom>
            <a:solidFill>
              <a:schemeClr val="tx1"/>
            </a:solidFill>
            <a:ln w="10286" cap="flat">
              <a:noFill/>
              <a:prstDash val="solid"/>
              <a:round/>
            </a:ln>
          </p:spPr>
          <p:txBody>
            <a:bodyPr rtlCol="0" anchor="ctr"/>
            <a:lstStyle/>
            <a:p>
              <a:endParaRPr lang="en-NL"/>
            </a:p>
          </p:txBody>
        </p:sp>
        <p:sp>
          <p:nvSpPr>
            <p:cNvPr id="20" name="Freeform 19">
              <a:extLst>
                <a:ext uri="{FF2B5EF4-FFF2-40B4-BE49-F238E27FC236}">
                  <a16:creationId xmlns:a16="http://schemas.microsoft.com/office/drawing/2014/main" id="{FD3022E1-272B-CB06-7BF8-F6BAF96819F4}"/>
                </a:ext>
              </a:extLst>
            </p:cNvPr>
            <p:cNvSpPr/>
            <p:nvPr/>
          </p:nvSpPr>
          <p:spPr>
            <a:xfrm>
              <a:off x="8825158" y="2969031"/>
              <a:ext cx="421279" cy="551755"/>
            </a:xfrm>
            <a:custGeom>
              <a:avLst/>
              <a:gdLst>
                <a:gd name="connsiteX0" fmla="*/ 363841 w 421279"/>
                <a:gd name="connsiteY0" fmla="*/ 503129 h 551755"/>
                <a:gd name="connsiteX1" fmla="*/ 421293 w 421279"/>
                <a:gd name="connsiteY1" fmla="*/ 379484 h 551755"/>
                <a:gd name="connsiteX2" fmla="*/ 267020 w 421279"/>
                <a:gd name="connsiteY2" fmla="*/ 215640 h 551755"/>
                <a:gd name="connsiteX3" fmla="*/ 217029 w 421279"/>
                <a:gd name="connsiteY3" fmla="*/ 200842 h 551755"/>
                <a:gd name="connsiteX4" fmla="*/ 164909 w 421279"/>
                <a:gd name="connsiteY4" fmla="*/ 155387 h 551755"/>
                <a:gd name="connsiteX5" fmla="*/ 180862 w 421279"/>
                <a:gd name="connsiteY5" fmla="*/ 128962 h 551755"/>
                <a:gd name="connsiteX6" fmla="*/ 218100 w 421279"/>
                <a:gd name="connsiteY6" fmla="*/ 119462 h 551755"/>
                <a:gd name="connsiteX7" fmla="*/ 308519 w 421279"/>
                <a:gd name="connsiteY7" fmla="*/ 165971 h 551755"/>
                <a:gd name="connsiteX8" fmla="*/ 404259 w 421279"/>
                <a:gd name="connsiteY8" fmla="*/ 88814 h 551755"/>
                <a:gd name="connsiteX9" fmla="*/ 220230 w 421279"/>
                <a:gd name="connsiteY9" fmla="*/ 10 h 551755"/>
                <a:gd name="connsiteX10" fmla="*/ 78205 w 421279"/>
                <a:gd name="connsiteY10" fmla="*/ 43880 h 551755"/>
                <a:gd name="connsiteX11" fmla="*/ 20228 w 421279"/>
                <a:gd name="connsiteY11" fmla="*/ 159631 h 551755"/>
                <a:gd name="connsiteX12" fmla="*/ 55871 w 421279"/>
                <a:gd name="connsiteY12" fmla="*/ 265308 h 551755"/>
                <a:gd name="connsiteX13" fmla="*/ 167039 w 421279"/>
                <a:gd name="connsiteY13" fmla="*/ 328752 h 551755"/>
                <a:gd name="connsiteX14" fmla="*/ 206397 w 421279"/>
                <a:gd name="connsiteY14" fmla="*/ 338252 h 551755"/>
                <a:gd name="connsiteX15" fmla="*/ 263304 w 421279"/>
                <a:gd name="connsiteY15" fmla="*/ 360985 h 551755"/>
                <a:gd name="connsiteX16" fmla="*/ 277683 w 421279"/>
                <a:gd name="connsiteY16" fmla="*/ 388984 h 551755"/>
                <a:gd name="connsiteX17" fmla="*/ 260649 w 421279"/>
                <a:gd name="connsiteY17" fmla="*/ 417526 h 551755"/>
                <a:gd name="connsiteX18" fmla="*/ 219160 w 421279"/>
                <a:gd name="connsiteY18" fmla="*/ 427036 h 551755"/>
                <a:gd name="connsiteX19" fmla="*/ 100015 w 421279"/>
                <a:gd name="connsiteY19" fmla="*/ 365740 h 551755"/>
                <a:gd name="connsiteX20" fmla="*/ 14 w 421279"/>
                <a:gd name="connsiteY20" fmla="*/ 450280 h 551755"/>
                <a:gd name="connsiteX21" fmla="*/ 219160 w 421279"/>
                <a:gd name="connsiteY21" fmla="*/ 551765 h 551755"/>
                <a:gd name="connsiteX22" fmla="*/ 363841 w 421279"/>
                <a:gd name="connsiteY22" fmla="*/ 503129 h 55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279" h="551755">
                  <a:moveTo>
                    <a:pt x="363841" y="503129"/>
                  </a:moveTo>
                  <a:cubicBezTo>
                    <a:pt x="402128" y="470733"/>
                    <a:pt x="421293" y="429511"/>
                    <a:pt x="421293" y="379484"/>
                  </a:cubicBezTo>
                  <a:cubicBezTo>
                    <a:pt x="421293" y="297726"/>
                    <a:pt x="369872" y="243128"/>
                    <a:pt x="267020" y="215640"/>
                  </a:cubicBezTo>
                  <a:lnTo>
                    <a:pt x="217029" y="200842"/>
                  </a:lnTo>
                  <a:cubicBezTo>
                    <a:pt x="182272" y="191690"/>
                    <a:pt x="164909" y="176535"/>
                    <a:pt x="164909" y="155387"/>
                  </a:cubicBezTo>
                  <a:cubicBezTo>
                    <a:pt x="164909" y="144138"/>
                    <a:pt x="170219" y="135323"/>
                    <a:pt x="180862" y="128962"/>
                  </a:cubicBezTo>
                  <a:cubicBezTo>
                    <a:pt x="191504" y="122622"/>
                    <a:pt x="203907" y="119462"/>
                    <a:pt x="218100" y="119462"/>
                  </a:cubicBezTo>
                  <a:cubicBezTo>
                    <a:pt x="253547" y="119462"/>
                    <a:pt x="283693" y="134965"/>
                    <a:pt x="308519" y="165971"/>
                  </a:cubicBezTo>
                  <a:lnTo>
                    <a:pt x="404259" y="88814"/>
                  </a:lnTo>
                  <a:cubicBezTo>
                    <a:pt x="363130" y="29625"/>
                    <a:pt x="301777" y="10"/>
                    <a:pt x="220230" y="10"/>
                  </a:cubicBezTo>
                  <a:cubicBezTo>
                    <a:pt x="162778" y="10"/>
                    <a:pt x="115433" y="14654"/>
                    <a:pt x="78205" y="43880"/>
                  </a:cubicBezTo>
                  <a:cubicBezTo>
                    <a:pt x="40977" y="73127"/>
                    <a:pt x="21638" y="111721"/>
                    <a:pt x="20228" y="159631"/>
                  </a:cubicBezTo>
                  <a:cubicBezTo>
                    <a:pt x="18797" y="200505"/>
                    <a:pt x="30685" y="235734"/>
                    <a:pt x="55871" y="265308"/>
                  </a:cubicBezTo>
                  <a:cubicBezTo>
                    <a:pt x="81025" y="294913"/>
                    <a:pt x="118109" y="316041"/>
                    <a:pt x="167039" y="328752"/>
                  </a:cubicBezTo>
                  <a:lnTo>
                    <a:pt x="206397" y="338252"/>
                  </a:lnTo>
                  <a:cubicBezTo>
                    <a:pt x="234763" y="346024"/>
                    <a:pt x="253732" y="353571"/>
                    <a:pt x="263304" y="360985"/>
                  </a:cubicBezTo>
                  <a:cubicBezTo>
                    <a:pt x="272897" y="368379"/>
                    <a:pt x="277683" y="377725"/>
                    <a:pt x="277683" y="388984"/>
                  </a:cubicBezTo>
                  <a:cubicBezTo>
                    <a:pt x="277683" y="401665"/>
                    <a:pt x="271980" y="411175"/>
                    <a:pt x="260649" y="417526"/>
                  </a:cubicBezTo>
                  <a:cubicBezTo>
                    <a:pt x="249296" y="423856"/>
                    <a:pt x="235463" y="427036"/>
                    <a:pt x="219160" y="427036"/>
                  </a:cubicBezTo>
                  <a:cubicBezTo>
                    <a:pt x="165269" y="427036"/>
                    <a:pt x="125540" y="406604"/>
                    <a:pt x="100015" y="365740"/>
                  </a:cubicBezTo>
                  <a:lnTo>
                    <a:pt x="14" y="450280"/>
                  </a:lnTo>
                  <a:cubicBezTo>
                    <a:pt x="45393" y="517937"/>
                    <a:pt x="118449" y="551765"/>
                    <a:pt x="219160" y="551765"/>
                  </a:cubicBezTo>
                  <a:cubicBezTo>
                    <a:pt x="277302" y="551765"/>
                    <a:pt x="325542" y="535547"/>
                    <a:pt x="363841" y="503129"/>
                  </a:cubicBezTo>
                  <a:close/>
                </a:path>
              </a:pathLst>
            </a:custGeom>
            <a:solidFill>
              <a:schemeClr val="tx1"/>
            </a:solidFill>
            <a:ln w="10286" cap="flat">
              <a:noFill/>
              <a:prstDash val="solid"/>
              <a:round/>
            </a:ln>
          </p:spPr>
          <p:txBody>
            <a:bodyPr rtlCol="0" anchor="ctr"/>
            <a:lstStyle/>
            <a:p>
              <a:endParaRPr lang="en-NL"/>
            </a:p>
          </p:txBody>
        </p:sp>
        <p:sp>
          <p:nvSpPr>
            <p:cNvPr id="21" name="Freeform 20">
              <a:extLst>
                <a:ext uri="{FF2B5EF4-FFF2-40B4-BE49-F238E27FC236}">
                  <a16:creationId xmlns:a16="http://schemas.microsoft.com/office/drawing/2014/main" id="{425BD08C-34CF-2474-3F14-D1D8EC0EE5A5}"/>
                </a:ext>
              </a:extLst>
            </p:cNvPr>
            <p:cNvSpPr/>
            <p:nvPr/>
          </p:nvSpPr>
          <p:spPr>
            <a:xfrm>
              <a:off x="7885182" y="2758698"/>
              <a:ext cx="348943" cy="750461"/>
            </a:xfrm>
            <a:custGeom>
              <a:avLst/>
              <a:gdLst>
                <a:gd name="connsiteX0" fmla="*/ 220229 w 348943"/>
                <a:gd name="connsiteY0" fmla="*/ 750471 h 750461"/>
                <a:gd name="connsiteX1" fmla="*/ 220229 w 348943"/>
                <a:gd name="connsiteY1" fmla="*/ 348816 h 750461"/>
                <a:gd name="connsiteX2" fmla="*/ 348956 w 348943"/>
                <a:gd name="connsiteY2" fmla="*/ 348816 h 750461"/>
                <a:gd name="connsiteX3" fmla="*/ 348956 w 348943"/>
                <a:gd name="connsiteY3" fmla="*/ 221980 h 750461"/>
                <a:gd name="connsiteX4" fmla="*/ 232991 w 348943"/>
                <a:gd name="connsiteY4" fmla="*/ 221980 h 750461"/>
                <a:gd name="connsiteX5" fmla="*/ 198954 w 348943"/>
                <a:gd name="connsiteY5" fmla="*/ 208768 h 750461"/>
                <a:gd name="connsiteX6" fmla="*/ 185121 w 348943"/>
                <a:gd name="connsiteY6" fmla="*/ 174418 h 750461"/>
                <a:gd name="connsiteX7" fmla="*/ 242574 w 348943"/>
                <a:gd name="connsiteY7" fmla="*/ 126845 h 750461"/>
                <a:gd name="connsiteX8" fmla="*/ 348956 w 348943"/>
                <a:gd name="connsiteY8" fmla="*/ 126845 h 750461"/>
                <a:gd name="connsiteX9" fmla="*/ 348956 w 348943"/>
                <a:gd name="connsiteY9" fmla="*/ 10 h 750461"/>
                <a:gd name="connsiteX10" fmla="*/ 192573 w 348943"/>
                <a:gd name="connsiteY10" fmla="*/ 10 h 750461"/>
                <a:gd name="connsiteX11" fmla="*/ 85655 w 348943"/>
                <a:gd name="connsiteY11" fmla="*/ 37540 h 750461"/>
                <a:gd name="connsiteX12" fmla="*/ 45752 w 348943"/>
                <a:gd name="connsiteY12" fmla="*/ 133196 h 750461"/>
                <a:gd name="connsiteX13" fmla="*/ 83000 w 348943"/>
                <a:gd name="connsiteY13" fmla="*/ 221980 h 750461"/>
                <a:gd name="connsiteX14" fmla="*/ 12 w 348943"/>
                <a:gd name="connsiteY14" fmla="*/ 221980 h 750461"/>
                <a:gd name="connsiteX15" fmla="*/ 12 w 348943"/>
                <a:gd name="connsiteY15" fmla="*/ 348816 h 750461"/>
                <a:gd name="connsiteX16" fmla="*/ 74488 w 348943"/>
                <a:gd name="connsiteY16" fmla="*/ 348816 h 750461"/>
                <a:gd name="connsiteX17" fmla="*/ 74488 w 348943"/>
                <a:gd name="connsiteY17" fmla="*/ 750471 h 750461"/>
                <a:gd name="connsiteX18" fmla="*/ 220229 w 348943"/>
                <a:gd name="connsiteY18" fmla="*/ 750471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943" h="750461">
                  <a:moveTo>
                    <a:pt x="220229" y="750471"/>
                  </a:moveTo>
                  <a:lnTo>
                    <a:pt x="220229" y="348816"/>
                  </a:lnTo>
                  <a:lnTo>
                    <a:pt x="348956" y="348816"/>
                  </a:lnTo>
                  <a:lnTo>
                    <a:pt x="348956" y="221980"/>
                  </a:lnTo>
                  <a:lnTo>
                    <a:pt x="232991" y="221980"/>
                  </a:lnTo>
                  <a:cubicBezTo>
                    <a:pt x="219519" y="221980"/>
                    <a:pt x="208166" y="217583"/>
                    <a:pt x="198954" y="208768"/>
                  </a:cubicBezTo>
                  <a:cubicBezTo>
                    <a:pt x="189732" y="199963"/>
                    <a:pt x="185121" y="188520"/>
                    <a:pt x="185121" y="174418"/>
                  </a:cubicBezTo>
                  <a:cubicBezTo>
                    <a:pt x="185121" y="142706"/>
                    <a:pt x="204286" y="126845"/>
                    <a:pt x="242574" y="126845"/>
                  </a:cubicBezTo>
                  <a:lnTo>
                    <a:pt x="348956" y="126845"/>
                  </a:lnTo>
                  <a:lnTo>
                    <a:pt x="348956" y="10"/>
                  </a:lnTo>
                  <a:lnTo>
                    <a:pt x="192573" y="10"/>
                  </a:lnTo>
                  <a:cubicBezTo>
                    <a:pt x="147883" y="10"/>
                    <a:pt x="112251" y="12526"/>
                    <a:pt x="85655" y="37540"/>
                  </a:cubicBezTo>
                  <a:cubicBezTo>
                    <a:pt x="59060" y="62553"/>
                    <a:pt x="45752" y="94449"/>
                    <a:pt x="45752" y="133196"/>
                  </a:cubicBezTo>
                  <a:cubicBezTo>
                    <a:pt x="45752" y="169131"/>
                    <a:pt x="58164" y="198725"/>
                    <a:pt x="83000" y="221980"/>
                  </a:cubicBezTo>
                  <a:lnTo>
                    <a:pt x="12" y="221980"/>
                  </a:lnTo>
                  <a:lnTo>
                    <a:pt x="12" y="348816"/>
                  </a:lnTo>
                  <a:lnTo>
                    <a:pt x="74488" y="348816"/>
                  </a:lnTo>
                  <a:lnTo>
                    <a:pt x="74488" y="750471"/>
                  </a:lnTo>
                  <a:lnTo>
                    <a:pt x="220229" y="750471"/>
                  </a:lnTo>
                  <a:close/>
                </a:path>
              </a:pathLst>
            </a:custGeom>
            <a:solidFill>
              <a:schemeClr val="tx1"/>
            </a:solidFill>
            <a:ln w="10286" cap="flat">
              <a:noFill/>
              <a:prstDash val="solid"/>
              <a:round/>
            </a:ln>
          </p:spPr>
          <p:txBody>
            <a:bodyPr rtlCol="0" anchor="ctr"/>
            <a:lstStyle/>
            <a:p>
              <a:endParaRPr lang="en-NL"/>
            </a:p>
          </p:txBody>
        </p:sp>
        <p:sp>
          <p:nvSpPr>
            <p:cNvPr id="22" name="Freeform 21">
              <a:extLst>
                <a:ext uri="{FF2B5EF4-FFF2-40B4-BE49-F238E27FC236}">
                  <a16:creationId xmlns:a16="http://schemas.microsoft.com/office/drawing/2014/main" id="{B0E2B837-F144-AF9F-A880-BCF10DB857B4}"/>
                </a:ext>
              </a:extLst>
            </p:cNvPr>
            <p:cNvSpPr/>
            <p:nvPr/>
          </p:nvSpPr>
          <p:spPr>
            <a:xfrm>
              <a:off x="9277572" y="2833748"/>
              <a:ext cx="348943" cy="675410"/>
            </a:xfrm>
            <a:custGeom>
              <a:avLst/>
              <a:gdLst>
                <a:gd name="connsiteX0" fmla="*/ 348958 w 348943"/>
                <a:gd name="connsiteY0" fmla="*/ 146930 h 675410"/>
                <a:gd name="connsiteX1" fmla="*/ 220252 w 348943"/>
                <a:gd name="connsiteY1" fmla="*/ 146930 h 675410"/>
                <a:gd name="connsiteX2" fmla="*/ 220252 w 348943"/>
                <a:gd name="connsiteY2" fmla="*/ 10 h 675410"/>
                <a:gd name="connsiteX3" fmla="*/ 74501 w 348943"/>
                <a:gd name="connsiteY3" fmla="*/ 10 h 675410"/>
                <a:gd name="connsiteX4" fmla="*/ 74501 w 348943"/>
                <a:gd name="connsiteY4" fmla="*/ 146930 h 675410"/>
                <a:gd name="connsiteX5" fmla="*/ 14 w 348943"/>
                <a:gd name="connsiteY5" fmla="*/ 146930 h 675410"/>
                <a:gd name="connsiteX6" fmla="*/ 14 w 348943"/>
                <a:gd name="connsiteY6" fmla="*/ 273765 h 675410"/>
                <a:gd name="connsiteX7" fmla="*/ 74490 w 348943"/>
                <a:gd name="connsiteY7" fmla="*/ 273765 h 675410"/>
                <a:gd name="connsiteX8" fmla="*/ 74501 w 348943"/>
                <a:gd name="connsiteY8" fmla="*/ 675421 h 675410"/>
                <a:gd name="connsiteX9" fmla="*/ 220252 w 348943"/>
                <a:gd name="connsiteY9" fmla="*/ 675421 h 675410"/>
                <a:gd name="connsiteX10" fmla="*/ 220252 w 348943"/>
                <a:gd name="connsiteY10" fmla="*/ 273765 h 675410"/>
                <a:gd name="connsiteX11" fmla="*/ 348958 w 348943"/>
                <a:gd name="connsiteY11" fmla="*/ 273765 h 675410"/>
                <a:gd name="connsiteX12" fmla="*/ 348958 w 348943"/>
                <a:gd name="connsiteY12" fmla="*/ 146930 h 67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943" h="675410">
                  <a:moveTo>
                    <a:pt x="348958" y="146930"/>
                  </a:moveTo>
                  <a:lnTo>
                    <a:pt x="220252" y="146930"/>
                  </a:lnTo>
                  <a:lnTo>
                    <a:pt x="220252" y="10"/>
                  </a:lnTo>
                  <a:lnTo>
                    <a:pt x="74501" y="10"/>
                  </a:lnTo>
                  <a:lnTo>
                    <a:pt x="74501" y="146930"/>
                  </a:lnTo>
                  <a:lnTo>
                    <a:pt x="14" y="146930"/>
                  </a:lnTo>
                  <a:lnTo>
                    <a:pt x="14" y="273765"/>
                  </a:lnTo>
                  <a:lnTo>
                    <a:pt x="74490" y="273765"/>
                  </a:lnTo>
                  <a:lnTo>
                    <a:pt x="74501" y="675421"/>
                  </a:lnTo>
                  <a:lnTo>
                    <a:pt x="220252" y="675421"/>
                  </a:lnTo>
                  <a:lnTo>
                    <a:pt x="220252" y="273765"/>
                  </a:lnTo>
                  <a:lnTo>
                    <a:pt x="348958" y="273765"/>
                  </a:lnTo>
                  <a:lnTo>
                    <a:pt x="348958" y="146930"/>
                  </a:lnTo>
                  <a:close/>
                </a:path>
              </a:pathLst>
            </a:custGeom>
            <a:solidFill>
              <a:schemeClr val="tx1"/>
            </a:solidFill>
            <a:ln w="10286" cap="flat">
              <a:noFill/>
              <a:prstDash val="solid"/>
              <a:round/>
            </a:ln>
          </p:spPr>
          <p:txBody>
            <a:bodyPr rtlCol="0" anchor="ctr"/>
            <a:lstStyle/>
            <a:p>
              <a:endParaRPr lang="en-NL"/>
            </a:p>
          </p:txBody>
        </p:sp>
      </p:grpSp>
    </p:spTree>
    <p:extLst>
      <p:ext uri="{BB962C8B-B14F-4D97-AF65-F5344CB8AC3E}">
        <p14:creationId xmlns:p14="http://schemas.microsoft.com/office/powerpoint/2010/main" val="179998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215975" cy="1332294"/>
          </a:xfrm>
        </p:spPr>
        <p:txBody>
          <a:bodyPr/>
          <a:lstStyle/>
          <a:p>
            <a:pPr>
              <a:lnSpc>
                <a:spcPts val="4200"/>
              </a:lnSpc>
            </a:pPr>
            <a:r>
              <a:rPr lang="nl-NL" sz="3600" b="0" dirty="0"/>
              <a:t>Op hoeveel </a:t>
            </a:r>
            <a:r>
              <a:rPr lang="nl-NL" sz="3600" dirty="0">
                <a:solidFill>
                  <a:srgbClr val="FF3322"/>
                </a:solidFill>
              </a:rPr>
              <a:t>graden</a:t>
            </a:r>
            <a:r>
              <a:rPr lang="nl-NL" sz="3600" b="0" dirty="0"/>
              <a:t> wassen is het </a:t>
            </a:r>
            <a:r>
              <a:rPr lang="nl-NL" sz="3600" dirty="0"/>
              <a:t>zuinigst</a:t>
            </a:r>
            <a:r>
              <a:rPr lang="nl-NL" sz="3600" b="0" dirty="0"/>
              <a:t>?</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14</a:t>
            </a:r>
          </a:p>
        </p:txBody>
      </p:sp>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30 graden </a:t>
            </a:r>
          </a:p>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60 graden </a:t>
            </a:r>
          </a:p>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90 graden </a:t>
            </a:r>
          </a:p>
          <a:p>
            <a:pPr marL="766800" indent="-766350">
              <a:lnSpc>
                <a:spcPts val="3200"/>
              </a:lnSpc>
              <a:spcBef>
                <a:spcPts val="0"/>
              </a:spcBef>
              <a:spcAft>
                <a:spcPts val="600"/>
              </a:spcAft>
              <a:buSzPct val="100000"/>
            </a:pPr>
            <a:endParaRPr lang="nl-NL" sz="2600" dirty="0">
              <a:solidFill>
                <a:schemeClr val="bg1">
                  <a:lumMod val="65000"/>
                </a:schemeClr>
              </a:solidFill>
              <a:latin typeface="Montserrat" pitchFamily="2" charset="77"/>
            </a:endParaRPr>
          </a:p>
        </p:txBody>
      </p:sp>
      <p:pic>
        <p:nvPicPr>
          <p:cNvPr id="13" name="Afbeelding 12">
            <a:extLst>
              <a:ext uri="{FF2B5EF4-FFF2-40B4-BE49-F238E27FC236}">
                <a16:creationId xmlns:a16="http://schemas.microsoft.com/office/drawing/2014/main" id="{93E83DA6-3AF4-CA05-8C0F-74D282E5B7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505372"/>
            <a:ext cx="6096000" cy="4368710"/>
          </a:xfrm>
          <a:prstGeom prst="rect">
            <a:avLst/>
          </a:prstGeom>
        </p:spPr>
      </p:pic>
      <p:pic>
        <p:nvPicPr>
          <p:cNvPr id="19" name="Afbeelding 7">
            <a:extLst>
              <a:ext uri="{FF2B5EF4-FFF2-40B4-BE49-F238E27FC236}">
                <a16:creationId xmlns:a16="http://schemas.microsoft.com/office/drawing/2014/main" id="{6AE80661-9BBD-1D4D-D666-A3A0B3347FC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0" name="Titel 1">
            <a:extLst>
              <a:ext uri="{FF2B5EF4-FFF2-40B4-BE49-F238E27FC236}">
                <a16:creationId xmlns:a16="http://schemas.microsoft.com/office/drawing/2014/main" id="{520B54E5-0C4D-4FDE-8405-ED813DAE15C8}"/>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267532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14</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89"/>
            <a:ext cx="5861166" cy="654548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Het zuinigst is wassen op </a:t>
            </a:r>
            <a:r>
              <a:rPr lang="nl-NL" sz="2600" b="1" dirty="0">
                <a:solidFill>
                  <a:schemeClr val="tx1"/>
                </a:solidFill>
                <a:latin typeface="Montserrat" pitchFamily="2" charset="77"/>
              </a:rPr>
              <a:t>30 graden</a:t>
            </a:r>
            <a:r>
              <a:rPr lang="nl-NL" sz="2600" dirty="0">
                <a:solidFill>
                  <a:schemeClr val="tx1"/>
                </a:solidFill>
                <a:latin typeface="Montserrat" pitchFamily="2" charset="77"/>
              </a:rPr>
              <a:t> met een </a:t>
            </a:r>
            <a:r>
              <a:rPr lang="nl-NL" sz="2600" b="1" dirty="0">
                <a:solidFill>
                  <a:schemeClr val="tx1"/>
                </a:solidFill>
                <a:latin typeface="Montserrat" pitchFamily="2" charset="77"/>
              </a:rPr>
              <a:t>volle trommel</a:t>
            </a:r>
            <a:r>
              <a:rPr lang="nl-NL" sz="2600" dirty="0">
                <a:solidFill>
                  <a:schemeClr val="tx1"/>
                </a:solidFill>
                <a:latin typeface="Montserrat" pitchFamily="2" charset="77"/>
              </a:rPr>
              <a:t>.</a:t>
            </a:r>
          </a:p>
          <a:p>
            <a:pPr marL="0" indent="0" hangingPunct="0">
              <a:lnSpc>
                <a:spcPts val="3600"/>
              </a:lnSpc>
              <a:spcBef>
                <a:spcPts val="0"/>
              </a:spcBef>
              <a:buFont typeface="+mj-lt"/>
              <a:buNone/>
            </a:pPr>
            <a:r>
              <a:rPr lang="nl-NL" sz="2600" dirty="0">
                <a:solidFill>
                  <a:schemeClr val="tx1"/>
                </a:solidFill>
                <a:latin typeface="Montserrat" pitchFamily="2" charset="77"/>
              </a:rPr>
              <a:t>Gebruik voor de normale was het </a:t>
            </a:r>
            <a:r>
              <a:rPr lang="nl-NL" sz="2600" b="1" dirty="0" err="1">
                <a:solidFill>
                  <a:schemeClr val="tx1"/>
                </a:solidFill>
                <a:latin typeface="Montserrat" pitchFamily="2" charset="77"/>
              </a:rPr>
              <a:t>eco</a:t>
            </a:r>
            <a:r>
              <a:rPr lang="nl-NL" sz="2600" b="1" dirty="0">
                <a:solidFill>
                  <a:schemeClr val="tx1"/>
                </a:solidFill>
                <a:latin typeface="Montserrat" pitchFamily="2" charset="77"/>
              </a:rPr>
              <a:t>-programma</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Voor de wasmachine is het goed om </a:t>
            </a:r>
            <a:r>
              <a:rPr lang="nl-NL" sz="2600" b="1" dirty="0">
                <a:solidFill>
                  <a:schemeClr val="tx1"/>
                </a:solidFill>
                <a:latin typeface="Montserrat" pitchFamily="2" charset="77"/>
              </a:rPr>
              <a:t>één keer per maand </a:t>
            </a:r>
            <a:r>
              <a:rPr lang="nl-NL" sz="2600" dirty="0">
                <a:solidFill>
                  <a:schemeClr val="tx1"/>
                </a:solidFill>
                <a:latin typeface="Montserrat" pitchFamily="2" charset="77"/>
              </a:rPr>
              <a:t>een was te doen op 60 graden.</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3" y="173078"/>
            <a:ext cx="5874224" cy="1351738"/>
          </a:xfrm>
        </p:spPr>
        <p:txBody>
          <a:bodyPr/>
          <a:lstStyle/>
          <a:p>
            <a:pPr>
              <a:lnSpc>
                <a:spcPts val="4200"/>
              </a:lnSpc>
            </a:pPr>
            <a:r>
              <a:rPr lang="nl-NL" sz="3600" b="0" dirty="0"/>
              <a:t>Op hoeveel </a:t>
            </a:r>
            <a:r>
              <a:rPr lang="nl-NL" sz="3600" dirty="0">
                <a:solidFill>
                  <a:srgbClr val="FF3322"/>
                </a:solidFill>
              </a:rPr>
              <a:t>graden</a:t>
            </a:r>
            <a:r>
              <a:rPr lang="nl-NL" sz="3600" b="0" dirty="0"/>
              <a:t> wassen is het </a:t>
            </a:r>
            <a:r>
              <a:rPr lang="nl-NL" sz="3600" dirty="0"/>
              <a:t>zuinigst</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30 graden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60 graden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90 graden </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150465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7555491" cy="1314498"/>
          </a:xfrm>
        </p:spPr>
        <p:txBody>
          <a:bodyPr/>
          <a:lstStyle/>
          <a:p>
            <a:pPr>
              <a:lnSpc>
                <a:spcPts val="4200"/>
              </a:lnSpc>
            </a:pPr>
            <a:r>
              <a:rPr lang="nl-NL" sz="3600" b="0" dirty="0"/>
              <a:t>Hoe kun je op een </a:t>
            </a:r>
            <a:r>
              <a:rPr lang="nl-NL" sz="3600" dirty="0">
                <a:solidFill>
                  <a:srgbClr val="FF3322"/>
                </a:solidFill>
              </a:rPr>
              <a:t>zuinige</a:t>
            </a:r>
            <a:r>
              <a:rPr lang="nl-NL" sz="3600" b="0" dirty="0"/>
              <a:t> manier je </a:t>
            </a:r>
            <a:r>
              <a:rPr lang="nl-NL" sz="3600" dirty="0"/>
              <a:t>was drogen</a:t>
            </a:r>
            <a:r>
              <a:rPr lang="nl-NL" sz="3600" b="0" dirty="0"/>
              <a:t>?</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15</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494695"/>
            <a:ext cx="6096000"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Met een 2e hands wasdroger </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 droger op lagere temperatuur zetten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 was ophangen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6" name="Afbeelding 7">
            <a:extLst>
              <a:ext uri="{FF2B5EF4-FFF2-40B4-BE49-F238E27FC236}">
                <a16:creationId xmlns:a16="http://schemas.microsoft.com/office/drawing/2014/main" id="{47F2C080-E563-D2A0-43A2-0B20047F763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8" name="Titel 1">
            <a:extLst>
              <a:ext uri="{FF2B5EF4-FFF2-40B4-BE49-F238E27FC236}">
                <a16:creationId xmlns:a16="http://schemas.microsoft.com/office/drawing/2014/main" id="{5DD760CF-1909-D5A4-99E7-C03818C67D7F}"/>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3047524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15</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a:t>
            </a:r>
            <a:r>
              <a:rPr lang="nl-NL" sz="2600" b="1" dirty="0">
                <a:solidFill>
                  <a:schemeClr val="tx1"/>
                </a:solidFill>
                <a:latin typeface="Montserrat" pitchFamily="2" charset="77"/>
              </a:rPr>
              <a:t>waslijn</a:t>
            </a:r>
            <a:r>
              <a:rPr lang="nl-NL" sz="2600" dirty="0">
                <a:solidFill>
                  <a:schemeClr val="tx1"/>
                </a:solidFill>
                <a:latin typeface="Montserrat" pitchFamily="2" charset="77"/>
              </a:rPr>
              <a:t> is de </a:t>
            </a:r>
            <a:r>
              <a:rPr lang="nl-NL" sz="2600" b="1" dirty="0">
                <a:solidFill>
                  <a:schemeClr val="tx1"/>
                </a:solidFill>
                <a:latin typeface="Montserrat" pitchFamily="2" charset="77"/>
              </a:rPr>
              <a:t>zuinigste</a:t>
            </a:r>
            <a:r>
              <a:rPr lang="nl-NL" sz="2600" dirty="0">
                <a:solidFill>
                  <a:schemeClr val="tx1"/>
                </a:solidFill>
                <a:latin typeface="Montserrat" pitchFamily="2" charset="77"/>
              </a:rPr>
              <a:t> 'droger’.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Hang bij mooi weer de was </a:t>
            </a:r>
          </a:p>
          <a:p>
            <a:pPr marL="0" indent="0" hangingPunct="0">
              <a:lnSpc>
                <a:spcPts val="3600"/>
              </a:lnSpc>
              <a:spcBef>
                <a:spcPts val="0"/>
              </a:spcBef>
              <a:buFont typeface="+mj-lt"/>
              <a:buNone/>
            </a:pPr>
            <a:r>
              <a:rPr lang="nl-NL" sz="2600" dirty="0">
                <a:solidFill>
                  <a:schemeClr val="tx1"/>
                </a:solidFill>
                <a:latin typeface="Montserrat" pitchFamily="2" charset="77"/>
              </a:rPr>
              <a:t>buiten aan de lijn.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Of bij slecht weer binnen, maar wel met </a:t>
            </a:r>
            <a:r>
              <a:rPr lang="nl-NL" sz="2600" b="1" dirty="0">
                <a:solidFill>
                  <a:schemeClr val="tx1"/>
                </a:solidFill>
                <a:latin typeface="Montserrat" pitchFamily="2" charset="77"/>
              </a:rPr>
              <a:t>goede ventilatie</a:t>
            </a:r>
            <a:r>
              <a:rPr lang="nl-NL" sz="2600" dirty="0">
                <a:solidFill>
                  <a:schemeClr val="tx1"/>
                </a:solidFill>
                <a:latin typeface="Montserrat" pitchFamily="2" charset="77"/>
              </a:rPr>
              <a:t>.</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3" y="173078"/>
            <a:ext cx="7747996" cy="1351738"/>
          </a:xfrm>
        </p:spPr>
        <p:txBody>
          <a:bodyPr/>
          <a:lstStyle/>
          <a:p>
            <a:pPr>
              <a:lnSpc>
                <a:spcPts val="4200"/>
              </a:lnSpc>
            </a:pPr>
            <a:r>
              <a:rPr lang="nl-NL" sz="3600" b="0" dirty="0"/>
              <a:t>Hoe kun je op een </a:t>
            </a:r>
            <a:r>
              <a:rPr lang="nl-NL" sz="3600" dirty="0">
                <a:solidFill>
                  <a:srgbClr val="FF3322"/>
                </a:solidFill>
              </a:rPr>
              <a:t>zuinige</a:t>
            </a:r>
            <a:r>
              <a:rPr lang="nl-NL" sz="3600" b="0" dirty="0"/>
              <a:t> manier je </a:t>
            </a:r>
            <a:r>
              <a:rPr lang="nl-NL" sz="3600" dirty="0"/>
              <a:t>was drogen</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Met een 2e hands wasdroger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De droger op lagere temperatuur zetten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De was ophangen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329566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961933" cy="1314498"/>
          </a:xfrm>
        </p:spPr>
        <p:txBody>
          <a:bodyPr/>
          <a:lstStyle/>
          <a:p>
            <a:pPr>
              <a:lnSpc>
                <a:spcPts val="4200"/>
              </a:lnSpc>
            </a:pPr>
            <a:r>
              <a:rPr lang="nl-NL" sz="3600" b="0" dirty="0">
                <a:solidFill>
                  <a:schemeClr val="tx1">
                    <a:lumMod val="95000"/>
                    <a:lumOff val="5000"/>
                  </a:schemeClr>
                </a:solidFill>
              </a:rPr>
              <a:t>Wat</a:t>
            </a:r>
            <a:r>
              <a:rPr lang="nl-NL" sz="3600" b="0" dirty="0"/>
              <a:t> is de </a:t>
            </a:r>
            <a:r>
              <a:rPr lang="nl-NL" sz="3600" dirty="0"/>
              <a:t>goedkoopste</a:t>
            </a:r>
            <a:r>
              <a:rPr lang="nl-NL" sz="3600" b="0" dirty="0"/>
              <a:t> manier om jezelf te</a:t>
            </a:r>
            <a:r>
              <a:rPr lang="nl-NL" sz="3600" dirty="0"/>
              <a:t> </a:t>
            </a:r>
            <a:r>
              <a:rPr lang="nl-NL" sz="3600" dirty="0">
                <a:solidFill>
                  <a:srgbClr val="FF3322"/>
                </a:solidFill>
              </a:rPr>
              <a:t>wassen</a:t>
            </a:r>
            <a:r>
              <a:rPr lang="nl-NL" sz="3600" b="0" dirty="0"/>
              <a:t>?</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16</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413775" y="-83317"/>
            <a:ext cx="3861865"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10 minuten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In bad gaan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6" name="Afbeelding 15">
            <a:extLst>
              <a:ext uri="{FF2B5EF4-FFF2-40B4-BE49-F238E27FC236}">
                <a16:creationId xmlns:a16="http://schemas.microsoft.com/office/drawing/2014/main" id="{CFA93C85-952E-43F9-F15F-E6ADFCB133D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96000" y="1494695"/>
            <a:ext cx="6096000" cy="4368711"/>
          </a:xfrm>
          <a:prstGeom prst="rect">
            <a:avLst/>
          </a:prstGeom>
        </p:spPr>
      </p:pic>
      <p:pic>
        <p:nvPicPr>
          <p:cNvPr id="18" name="Afbeelding 7">
            <a:extLst>
              <a:ext uri="{FF2B5EF4-FFF2-40B4-BE49-F238E27FC236}">
                <a16:creationId xmlns:a16="http://schemas.microsoft.com/office/drawing/2014/main" id="{BBF44A96-6F4B-6D32-C502-778C25775F7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9" name="Titel 1">
            <a:extLst>
              <a:ext uri="{FF2B5EF4-FFF2-40B4-BE49-F238E27FC236}">
                <a16:creationId xmlns:a16="http://schemas.microsoft.com/office/drawing/2014/main" id="{2C57FCFA-D3D7-06CA-6D62-2014FBB6396A}"/>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2168840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16</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In een gemiddeld </a:t>
            </a:r>
            <a:r>
              <a:rPr lang="nl-NL" sz="2600" b="1" dirty="0">
                <a:solidFill>
                  <a:schemeClr val="tx1"/>
                </a:solidFill>
                <a:latin typeface="Montserrat" pitchFamily="2" charset="77"/>
              </a:rPr>
              <a:t>bad</a:t>
            </a:r>
            <a:r>
              <a:rPr lang="nl-NL" sz="2600" dirty="0">
                <a:solidFill>
                  <a:schemeClr val="tx1"/>
                </a:solidFill>
                <a:latin typeface="Montserrat" pitchFamily="2" charset="77"/>
              </a:rPr>
              <a:t> gaat </a:t>
            </a:r>
            <a:r>
              <a:rPr lang="nl-NL" sz="2600" b="1" dirty="0">
                <a:solidFill>
                  <a:schemeClr val="tx1"/>
                </a:solidFill>
                <a:latin typeface="Montserrat" pitchFamily="2" charset="77"/>
              </a:rPr>
              <a:t>120 liter warm </a:t>
            </a:r>
            <a:r>
              <a:rPr lang="nl-NL" sz="2600" dirty="0">
                <a:solidFill>
                  <a:schemeClr val="tx1"/>
                </a:solidFill>
                <a:latin typeface="Montserrat" pitchFamily="2" charset="77"/>
              </a:rPr>
              <a:t>water.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10 minuten </a:t>
            </a:r>
            <a:r>
              <a:rPr lang="nl-NL" sz="2600" b="1" dirty="0">
                <a:solidFill>
                  <a:schemeClr val="tx1"/>
                </a:solidFill>
                <a:latin typeface="Montserrat" pitchFamily="2" charset="77"/>
              </a:rPr>
              <a:t>douchen</a:t>
            </a:r>
            <a:r>
              <a:rPr lang="nl-NL" sz="2600" dirty="0">
                <a:solidFill>
                  <a:schemeClr val="tx1"/>
                </a:solidFill>
                <a:latin typeface="Montserrat" pitchFamily="2" charset="77"/>
              </a:rPr>
              <a:t> is 1,5 keer </a:t>
            </a:r>
            <a:r>
              <a:rPr lang="nl-NL" sz="2600" b="1" dirty="0">
                <a:solidFill>
                  <a:schemeClr val="tx1"/>
                </a:solidFill>
                <a:latin typeface="Montserrat" pitchFamily="2" charset="77"/>
              </a:rPr>
              <a:t>zuiniger</a:t>
            </a:r>
            <a:r>
              <a:rPr lang="nl-NL" sz="2600" dirty="0">
                <a:solidFill>
                  <a:schemeClr val="tx1"/>
                </a:solidFill>
                <a:latin typeface="Montserrat" pitchFamily="2" charset="77"/>
              </a:rPr>
              <a:t> dan een bad nemen.</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10 minuten douchen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In bad gaan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27C5DBAF-7286-A768-4B2A-F9AB8DA7D7F9}"/>
              </a:ext>
            </a:extLst>
          </p:cNvPr>
          <p:cNvSpPr>
            <a:spLocks noGrp="1"/>
          </p:cNvSpPr>
          <p:nvPr>
            <p:ph type="title"/>
          </p:nvPr>
        </p:nvSpPr>
        <p:spPr>
          <a:xfrm>
            <a:off x="1460172" y="173078"/>
            <a:ext cx="6961933" cy="1314498"/>
          </a:xfrm>
        </p:spPr>
        <p:txBody>
          <a:bodyPr/>
          <a:lstStyle/>
          <a:p>
            <a:pPr>
              <a:lnSpc>
                <a:spcPts val="4200"/>
              </a:lnSpc>
            </a:pPr>
            <a:r>
              <a:rPr lang="nl-NL" sz="3600" b="0" dirty="0">
                <a:solidFill>
                  <a:schemeClr val="tx1">
                    <a:lumMod val="95000"/>
                    <a:lumOff val="5000"/>
                  </a:schemeClr>
                </a:solidFill>
              </a:rPr>
              <a:t>Wat</a:t>
            </a:r>
            <a:r>
              <a:rPr lang="nl-NL" sz="3600" b="0" dirty="0"/>
              <a:t> is de </a:t>
            </a:r>
            <a:r>
              <a:rPr lang="nl-NL" sz="3600" dirty="0"/>
              <a:t>goedkoopste</a:t>
            </a:r>
            <a:r>
              <a:rPr lang="nl-NL" sz="3600" b="0" dirty="0"/>
              <a:t> manier om jezelf te</a:t>
            </a:r>
            <a:r>
              <a:rPr lang="nl-NL" sz="3600" dirty="0"/>
              <a:t> </a:t>
            </a:r>
            <a:r>
              <a:rPr lang="nl-NL" sz="3600" dirty="0">
                <a:solidFill>
                  <a:srgbClr val="FF3322"/>
                </a:solidFill>
              </a:rPr>
              <a:t>wassen</a:t>
            </a:r>
            <a:r>
              <a:rPr lang="nl-NL" sz="3600" b="0" dirty="0"/>
              <a:t>?</a:t>
            </a:r>
            <a:endParaRPr lang="nl-NL" sz="3600" dirty="0"/>
          </a:p>
        </p:txBody>
      </p:sp>
    </p:spTree>
    <p:extLst>
      <p:ext uri="{BB962C8B-B14F-4D97-AF65-F5344CB8AC3E}">
        <p14:creationId xmlns:p14="http://schemas.microsoft.com/office/powerpoint/2010/main" val="2823692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801233" cy="1314498"/>
          </a:xfrm>
        </p:spPr>
        <p:txBody>
          <a:bodyPr/>
          <a:lstStyle/>
          <a:p>
            <a:pPr>
              <a:lnSpc>
                <a:spcPts val="4200"/>
              </a:lnSpc>
            </a:pPr>
            <a:r>
              <a:rPr lang="nl-NL" sz="3600" b="0" dirty="0"/>
              <a:t>Wat kost de </a:t>
            </a:r>
            <a:r>
              <a:rPr lang="nl-NL" sz="3600" dirty="0"/>
              <a:t>minste energie </a:t>
            </a:r>
            <a:r>
              <a:rPr lang="nl-NL" sz="3600" b="0" dirty="0"/>
              <a:t>bij het </a:t>
            </a:r>
            <a:r>
              <a:rPr lang="nl-NL" sz="3600" dirty="0">
                <a:solidFill>
                  <a:srgbClr val="FF3322"/>
                </a:solidFill>
              </a:rPr>
              <a:t>douchen</a:t>
            </a:r>
            <a:r>
              <a:rPr lang="nl-NL" sz="3600" b="0" dirty="0"/>
              <a:t>?</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17</a:t>
            </a:r>
          </a:p>
        </p:txBody>
      </p:sp>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Waterbesparende douchekop</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Korter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Minder vaak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Koud douchen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3" name="Afbeelding 12">
            <a:extLst>
              <a:ext uri="{FF2B5EF4-FFF2-40B4-BE49-F238E27FC236}">
                <a16:creationId xmlns:a16="http://schemas.microsoft.com/office/drawing/2014/main" id="{5465A737-8A0E-9972-6191-2EFDA32309D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pic>
        <p:nvPicPr>
          <p:cNvPr id="3" name="Afbeelding 7">
            <a:extLst>
              <a:ext uri="{FF2B5EF4-FFF2-40B4-BE49-F238E27FC236}">
                <a16:creationId xmlns:a16="http://schemas.microsoft.com/office/drawing/2014/main" id="{DE7EECE0-F8D4-8199-FE20-4B7A072093D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4" name="Titel 1">
            <a:extLst>
              <a:ext uri="{FF2B5EF4-FFF2-40B4-BE49-F238E27FC236}">
                <a16:creationId xmlns:a16="http://schemas.microsoft.com/office/drawing/2014/main" id="{0F96F9E1-3B9B-F220-B0AC-7B941D089CB5}"/>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966346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17</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89"/>
            <a:ext cx="5861166" cy="4087623"/>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a:t>
            </a:r>
            <a:r>
              <a:rPr lang="nl-NL" sz="2600" b="1" dirty="0">
                <a:solidFill>
                  <a:schemeClr val="tx1"/>
                </a:solidFill>
                <a:latin typeface="Montserrat" pitchFamily="2" charset="77"/>
              </a:rPr>
              <a:t>waterbesparende</a:t>
            </a:r>
            <a:r>
              <a:rPr lang="nl-NL" sz="2600" dirty="0">
                <a:solidFill>
                  <a:schemeClr val="tx1"/>
                </a:solidFill>
                <a:latin typeface="Montserrat" pitchFamily="2" charset="77"/>
              </a:rPr>
              <a:t> douchekop scheelt zo’n € 60 per jaar. </a:t>
            </a:r>
          </a:p>
          <a:p>
            <a:pPr marL="0" indent="0" hangingPunct="0">
              <a:lnSpc>
                <a:spcPts val="3600"/>
              </a:lnSpc>
              <a:spcBef>
                <a:spcPts val="0"/>
              </a:spcBef>
              <a:buFont typeface="+mj-lt"/>
              <a:buNone/>
            </a:pPr>
            <a:r>
              <a:rPr lang="nl-NL" sz="2600" b="1" dirty="0">
                <a:solidFill>
                  <a:schemeClr val="tx1"/>
                </a:solidFill>
                <a:latin typeface="Montserrat" pitchFamily="2" charset="77"/>
              </a:rPr>
              <a:t>Korter</a:t>
            </a:r>
            <a:r>
              <a:rPr lang="nl-NL" sz="2600" dirty="0">
                <a:solidFill>
                  <a:schemeClr val="tx1"/>
                </a:solidFill>
                <a:latin typeface="Montserrat" pitchFamily="2" charset="77"/>
              </a:rPr>
              <a:t> of </a:t>
            </a:r>
            <a:r>
              <a:rPr lang="nl-NL" sz="2600" b="1" dirty="0">
                <a:solidFill>
                  <a:schemeClr val="tx1"/>
                </a:solidFill>
                <a:latin typeface="Montserrat" pitchFamily="2" charset="77"/>
              </a:rPr>
              <a:t>minder vaak </a:t>
            </a:r>
            <a:r>
              <a:rPr lang="nl-NL" sz="2600" dirty="0">
                <a:solidFill>
                  <a:schemeClr val="tx1"/>
                </a:solidFill>
                <a:latin typeface="Montserrat" pitchFamily="2" charset="77"/>
              </a:rPr>
              <a:t>douchen </a:t>
            </a:r>
            <a:br>
              <a:rPr lang="nl-NL" sz="2600" dirty="0">
                <a:solidFill>
                  <a:schemeClr val="tx1"/>
                </a:solidFill>
                <a:latin typeface="Montserrat" pitchFamily="2" charset="77"/>
              </a:rPr>
            </a:br>
            <a:r>
              <a:rPr lang="nl-NL" sz="2600" dirty="0">
                <a:solidFill>
                  <a:schemeClr val="tx1"/>
                </a:solidFill>
                <a:latin typeface="Montserrat" pitchFamily="2" charset="77"/>
              </a:rPr>
              <a:t>is nog beter. Van 10 naar 5 minuten douchen bespaart zo’n </a:t>
            </a:r>
            <a:br>
              <a:rPr lang="nl-NL" sz="2600" dirty="0">
                <a:solidFill>
                  <a:schemeClr val="tx1"/>
                </a:solidFill>
                <a:latin typeface="Montserrat" pitchFamily="2" charset="77"/>
              </a:rPr>
            </a:br>
            <a:r>
              <a:rPr lang="nl-NL" sz="2600" dirty="0">
                <a:solidFill>
                  <a:schemeClr val="tx1"/>
                </a:solidFill>
                <a:latin typeface="Montserrat" pitchFamily="2" charset="77"/>
              </a:rPr>
              <a:t>€ 80 per jaar. </a:t>
            </a:r>
          </a:p>
          <a:p>
            <a:pPr marL="0" indent="0" hangingPunct="0">
              <a:lnSpc>
                <a:spcPts val="3600"/>
              </a:lnSpc>
              <a:spcBef>
                <a:spcPts val="0"/>
              </a:spcBef>
              <a:buFont typeface="+mj-lt"/>
              <a:buNone/>
            </a:pPr>
            <a:r>
              <a:rPr lang="nl-NL" sz="2600" dirty="0">
                <a:solidFill>
                  <a:schemeClr val="tx1"/>
                </a:solidFill>
                <a:latin typeface="Montserrat" pitchFamily="2" charset="77"/>
              </a:rPr>
              <a:t>Met </a:t>
            </a:r>
            <a:r>
              <a:rPr lang="nl-NL" sz="2600" b="1" dirty="0">
                <a:solidFill>
                  <a:schemeClr val="tx1"/>
                </a:solidFill>
                <a:latin typeface="Montserrat" pitchFamily="2" charset="77"/>
              </a:rPr>
              <a:t>koud</a:t>
            </a:r>
            <a:r>
              <a:rPr lang="nl-NL" sz="2600" dirty="0">
                <a:solidFill>
                  <a:schemeClr val="tx1"/>
                </a:solidFill>
                <a:latin typeface="Montserrat" pitchFamily="2" charset="77"/>
              </a:rPr>
              <a:t> douchen gebruik je geen gas, dus dat is het beste.</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6761477" cy="1351738"/>
          </a:xfrm>
        </p:spPr>
        <p:txBody>
          <a:bodyPr/>
          <a:lstStyle/>
          <a:p>
            <a:pPr>
              <a:lnSpc>
                <a:spcPts val="4200"/>
              </a:lnSpc>
            </a:pPr>
            <a:r>
              <a:rPr lang="nl-NL" sz="3600" b="0" dirty="0"/>
              <a:t>Wat kost de</a:t>
            </a:r>
            <a:r>
              <a:rPr lang="nl-NL" sz="3600" dirty="0"/>
              <a:t> minste energie</a:t>
            </a:r>
            <a:r>
              <a:rPr lang="nl-NL" sz="3600" b="0" dirty="0"/>
              <a:t> bij het </a:t>
            </a:r>
            <a:r>
              <a:rPr lang="nl-NL" sz="3600" dirty="0">
                <a:solidFill>
                  <a:srgbClr val="FF3322"/>
                </a:solidFill>
              </a:rPr>
              <a:t>douchen</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Waterbesparende douchekop</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Korter douchen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Minder vaak douchen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Koud douchen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246594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343901" cy="1332294"/>
          </a:xfrm>
        </p:spPr>
        <p:txBody>
          <a:bodyPr/>
          <a:lstStyle/>
          <a:p>
            <a:pPr>
              <a:lnSpc>
                <a:spcPts val="4200"/>
              </a:lnSpc>
            </a:pPr>
            <a:r>
              <a:rPr lang="nl-NL" sz="3600" b="0" dirty="0">
                <a:solidFill>
                  <a:schemeClr val="tx1">
                    <a:lumMod val="95000"/>
                    <a:lumOff val="5000"/>
                  </a:schemeClr>
                </a:solidFill>
              </a:rPr>
              <a:t>Hoe</a:t>
            </a:r>
            <a:r>
              <a:rPr lang="nl-NL" sz="3600" b="0" dirty="0"/>
              <a:t> houd je </a:t>
            </a:r>
            <a:r>
              <a:rPr lang="nl-NL" sz="3600" dirty="0">
                <a:solidFill>
                  <a:srgbClr val="FF3322"/>
                </a:solidFill>
              </a:rPr>
              <a:t>jezelf</a:t>
            </a:r>
            <a:r>
              <a:rPr lang="nl-NL" sz="3600" b="0" dirty="0"/>
              <a:t> lekker warm </a:t>
            </a:r>
            <a:br>
              <a:rPr lang="nl-NL" sz="3600" b="0" dirty="0"/>
            </a:br>
            <a:r>
              <a:rPr lang="nl-NL" sz="3600" b="0" dirty="0"/>
              <a:t>bij een </a:t>
            </a:r>
            <a:r>
              <a:rPr lang="nl-NL" sz="3600" dirty="0"/>
              <a:t>lagere temperatuur</a:t>
            </a:r>
            <a:r>
              <a:rPr lang="nl-NL" sz="3600" b="0" dirty="0"/>
              <a:t>?</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18</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Warme thee drinken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warme trui aandoen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Pantoffels aan doen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dekentje op de bank erbij</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6" name="Afbeelding 7">
            <a:extLst>
              <a:ext uri="{FF2B5EF4-FFF2-40B4-BE49-F238E27FC236}">
                <a16:creationId xmlns:a16="http://schemas.microsoft.com/office/drawing/2014/main" id="{63DA030A-11B3-26D6-8763-13E258FE05F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8" name="Titel 1">
            <a:extLst>
              <a:ext uri="{FF2B5EF4-FFF2-40B4-BE49-F238E27FC236}">
                <a16:creationId xmlns:a16="http://schemas.microsoft.com/office/drawing/2014/main" id="{66E38608-3654-11E2-C4BC-144DE9C509B5}"/>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2101673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18</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Er zijn allerlei oplossingen om om het aangenaam voor jezelf in huis te maken. </a:t>
            </a:r>
            <a:r>
              <a:rPr lang="nl-NL" sz="2600" b="1" dirty="0">
                <a:solidFill>
                  <a:schemeClr val="tx1"/>
                </a:solidFill>
                <a:latin typeface="Montserrat" pitchFamily="2" charset="77"/>
              </a:rPr>
              <a:t>Kies wat bij je past.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Trek lekker een warme trui, sokken en/of sloffen aan. </a:t>
            </a:r>
            <a:br>
              <a:rPr lang="nl-NL" sz="2600" dirty="0">
                <a:solidFill>
                  <a:schemeClr val="tx1"/>
                </a:solidFill>
                <a:latin typeface="Montserrat" pitchFamily="2" charset="77"/>
              </a:rPr>
            </a:br>
            <a:r>
              <a:rPr lang="nl-NL" sz="2600" dirty="0">
                <a:solidFill>
                  <a:schemeClr val="tx1"/>
                </a:solidFill>
                <a:latin typeface="Montserrat" pitchFamily="2" charset="77"/>
              </a:rPr>
              <a:t>Of pak er op de bank een dekentje of warme kruik bij. </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Warme thee drinken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Een warme trui aandoen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Pantoffels aan doen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Een dekentje op de bank erbij</a:t>
            </a:r>
          </a:p>
          <a:p>
            <a:pPr marL="766800" indent="-766350">
              <a:lnSpc>
                <a:spcPts val="3200"/>
              </a:lnSpc>
              <a:spcBef>
                <a:spcPts val="0"/>
              </a:spcBef>
              <a:spcAft>
                <a:spcPts val="600"/>
              </a:spcAft>
              <a:buSzPct val="100000"/>
            </a:pPr>
            <a:endParaRPr lang="nl-NL" sz="2600" b="1"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BA12AFB9-81FE-A334-C3A7-57EA3942939C}"/>
              </a:ext>
            </a:extLst>
          </p:cNvPr>
          <p:cNvSpPr>
            <a:spLocks noGrp="1"/>
          </p:cNvSpPr>
          <p:nvPr>
            <p:ph type="title"/>
          </p:nvPr>
        </p:nvSpPr>
        <p:spPr>
          <a:xfrm>
            <a:off x="1460172" y="173078"/>
            <a:ext cx="10343901" cy="1332294"/>
          </a:xfrm>
        </p:spPr>
        <p:txBody>
          <a:bodyPr/>
          <a:lstStyle/>
          <a:p>
            <a:pPr>
              <a:lnSpc>
                <a:spcPts val="4200"/>
              </a:lnSpc>
            </a:pPr>
            <a:r>
              <a:rPr lang="nl-NL" sz="3600" b="0" dirty="0">
                <a:solidFill>
                  <a:schemeClr val="tx1">
                    <a:lumMod val="95000"/>
                    <a:lumOff val="5000"/>
                  </a:schemeClr>
                </a:solidFill>
              </a:rPr>
              <a:t>Hoe</a:t>
            </a:r>
            <a:r>
              <a:rPr lang="nl-NL" sz="3600" b="0" dirty="0"/>
              <a:t> houd je </a:t>
            </a:r>
            <a:r>
              <a:rPr lang="nl-NL" sz="3600" dirty="0">
                <a:solidFill>
                  <a:srgbClr val="FF3322"/>
                </a:solidFill>
              </a:rPr>
              <a:t>jezelf</a:t>
            </a:r>
            <a:r>
              <a:rPr lang="nl-NL" sz="3600" b="0" dirty="0"/>
              <a:t> lekker warm </a:t>
            </a:r>
            <a:br>
              <a:rPr lang="nl-NL" sz="3600" b="0" dirty="0"/>
            </a:br>
            <a:r>
              <a:rPr lang="nl-NL" sz="3600" b="0" dirty="0"/>
              <a:t>bij een </a:t>
            </a:r>
            <a:r>
              <a:rPr lang="nl-NL" sz="3600" dirty="0"/>
              <a:t>lagere temperatuur</a:t>
            </a:r>
            <a:r>
              <a:rPr lang="nl-NL" sz="3600" b="0" dirty="0"/>
              <a:t>?</a:t>
            </a:r>
            <a:endParaRPr lang="nl-NL" sz="3600" dirty="0"/>
          </a:p>
        </p:txBody>
      </p:sp>
    </p:spTree>
    <p:extLst>
      <p:ext uri="{BB962C8B-B14F-4D97-AF65-F5344CB8AC3E}">
        <p14:creationId xmlns:p14="http://schemas.microsoft.com/office/powerpoint/2010/main" val="334371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51738"/>
          </a:xfrm>
        </p:spPr>
        <p:txBody>
          <a:bodyPr/>
          <a:lstStyle/>
          <a:p>
            <a:pPr>
              <a:lnSpc>
                <a:spcPts val="4200"/>
              </a:lnSpc>
            </a:pPr>
            <a:r>
              <a:rPr lang="nl-NL" sz="3600" b="0" dirty="0"/>
              <a:t>Noem 4 soorten </a:t>
            </a:r>
            <a:r>
              <a:rPr lang="nl-NL" sz="3600" dirty="0"/>
              <a:t>kosten </a:t>
            </a:r>
            <a:r>
              <a:rPr lang="nl-NL" sz="3600" b="0" dirty="0"/>
              <a:t>die op je </a:t>
            </a:r>
            <a:r>
              <a:rPr lang="nl-NL" sz="3600" dirty="0">
                <a:solidFill>
                  <a:srgbClr val="FF3322"/>
                </a:solidFill>
              </a:rPr>
              <a:t>energierekening</a:t>
            </a:r>
            <a:r>
              <a:rPr lang="nl-NL" sz="3600" b="0" dirty="0"/>
              <a:t> staan.</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1"/>
            <a:ext cx="4794113" cy="375647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Verbruikskosten</a:t>
            </a:r>
          </a:p>
          <a:p>
            <a:pPr marL="190350" indent="-766350">
              <a:lnSpc>
                <a:spcPts val="3600"/>
              </a:lnSpc>
              <a:spcBef>
                <a:spcPts val="0"/>
              </a:spcBef>
              <a:buSzPct val="100000"/>
            </a:pPr>
            <a:r>
              <a:rPr lang="nl-NL" sz="2600" dirty="0">
                <a:solidFill>
                  <a:schemeClr val="bg1">
                    <a:lumMod val="50000"/>
                  </a:schemeClr>
                </a:solidFill>
                <a:latin typeface="Montserrat" pitchFamily="2" charset="77"/>
              </a:rPr>
              <a:t>Netbeheerkosten</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Onderhoud cv</a:t>
            </a:r>
          </a:p>
          <a:p>
            <a:pPr marL="190350" indent="-766350">
              <a:lnSpc>
                <a:spcPts val="3600"/>
              </a:lnSpc>
              <a:spcBef>
                <a:spcPts val="0"/>
              </a:spcBef>
              <a:buSzPct val="100000"/>
            </a:pPr>
            <a:r>
              <a:rPr lang="nl-NL" sz="2600" dirty="0">
                <a:solidFill>
                  <a:schemeClr val="bg1">
                    <a:lumMod val="50000"/>
                  </a:schemeClr>
                </a:solidFill>
                <a:latin typeface="Montserrat" pitchFamily="2" charset="77"/>
              </a:rPr>
              <a:t>Huur cv-ketel</a:t>
            </a:r>
          </a:p>
          <a:p>
            <a:pPr marL="190350" indent="-766350">
              <a:lnSpc>
                <a:spcPts val="3600"/>
              </a:lnSpc>
              <a:spcBef>
                <a:spcPts val="0"/>
              </a:spcBef>
              <a:buSzPct val="100000"/>
            </a:pPr>
            <a:r>
              <a:rPr lang="nl-NL" sz="2600" dirty="0">
                <a:solidFill>
                  <a:schemeClr val="bg1">
                    <a:lumMod val="50000"/>
                  </a:schemeClr>
                </a:solidFill>
                <a:latin typeface="Montserrat" pitchFamily="2" charset="77"/>
              </a:rPr>
              <a:t>Watergebruik</a:t>
            </a:r>
          </a:p>
          <a:p>
            <a:pPr marL="190350" indent="-766350">
              <a:lnSpc>
                <a:spcPts val="3600"/>
              </a:lnSpc>
              <a:spcBef>
                <a:spcPts val="0"/>
              </a:spcBef>
              <a:buSzPct val="100000"/>
            </a:pPr>
            <a:r>
              <a:rPr lang="nl-NL" sz="2600" dirty="0">
                <a:solidFill>
                  <a:schemeClr val="bg1">
                    <a:lumMod val="50000"/>
                  </a:schemeClr>
                </a:solidFill>
                <a:latin typeface="Montserrat" pitchFamily="2" charset="77"/>
              </a:rPr>
              <a:t>Energiebelasting</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Overige kosten</a:t>
            </a:r>
          </a:p>
          <a:p>
            <a:pPr marL="190350" indent="-766350">
              <a:lnSpc>
                <a:spcPts val="3600"/>
              </a:lnSpc>
              <a:spcBef>
                <a:spcPts val="0"/>
              </a:spcBef>
              <a:buSzPct val="100000"/>
            </a:pPr>
            <a:r>
              <a:rPr lang="nl-NL" sz="2600" dirty="0">
                <a:solidFill>
                  <a:schemeClr val="bg1">
                    <a:lumMod val="50000"/>
                  </a:schemeClr>
                </a:solidFill>
                <a:latin typeface="Montserrat" pitchFamily="2" charset="77"/>
              </a:rPr>
              <a:t>Regiotoeslag</a:t>
            </a:r>
            <a:endParaRPr lang="nl-NL" sz="2800" dirty="0">
              <a:solidFill>
                <a:srgbClr val="006E49"/>
              </a:solidFill>
              <a:latin typeface="Montserrat" pitchFamily="2" charset="77"/>
            </a:endParaRPr>
          </a:p>
        </p:txBody>
      </p:sp>
      <p:pic>
        <p:nvPicPr>
          <p:cNvPr id="18" name="Afbeelding 7">
            <a:extLst>
              <a:ext uri="{FF2B5EF4-FFF2-40B4-BE49-F238E27FC236}">
                <a16:creationId xmlns:a16="http://schemas.microsoft.com/office/drawing/2014/main" id="{65621C25-258A-0CE1-BBE4-06BD5324CB7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9" name="Titel 1">
            <a:extLst>
              <a:ext uri="{FF2B5EF4-FFF2-40B4-BE49-F238E27FC236}">
                <a16:creationId xmlns:a16="http://schemas.microsoft.com/office/drawing/2014/main" id="{5B451D75-3FB5-4C2C-0D4E-CBCDD68E362A}"/>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pic>
        <p:nvPicPr>
          <p:cNvPr id="3" name="Afbeelding 2">
            <a:extLst>
              <a:ext uri="{FF2B5EF4-FFF2-40B4-BE49-F238E27FC236}">
                <a16:creationId xmlns:a16="http://schemas.microsoft.com/office/drawing/2014/main" id="{9071B8CA-9347-6DFC-CF2A-020B303B3E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Tree>
    <p:extLst>
      <p:ext uri="{BB962C8B-B14F-4D97-AF65-F5344CB8AC3E}">
        <p14:creationId xmlns:p14="http://schemas.microsoft.com/office/powerpoint/2010/main" val="2967462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731828" cy="1332294"/>
          </a:xfrm>
        </p:spPr>
        <p:txBody>
          <a:bodyPr/>
          <a:lstStyle/>
          <a:p>
            <a:pPr>
              <a:lnSpc>
                <a:spcPts val="4200"/>
              </a:lnSpc>
            </a:pPr>
            <a:r>
              <a:rPr lang="nl-NL" sz="3600" b="0" dirty="0"/>
              <a:t>Hoeveel denk je, </a:t>
            </a:r>
            <a:r>
              <a:rPr lang="nl-NL" sz="3600" dirty="0">
                <a:solidFill>
                  <a:srgbClr val="FF3322"/>
                </a:solidFill>
              </a:rPr>
              <a:t>gemiddeld</a:t>
            </a:r>
            <a:r>
              <a:rPr lang="nl-NL" sz="3600" b="0" dirty="0"/>
              <a:t> te kunnen </a:t>
            </a:r>
            <a:r>
              <a:rPr lang="nl-NL" sz="3600" dirty="0"/>
              <a:t>besparen </a:t>
            </a:r>
            <a:r>
              <a:rPr lang="nl-NL" sz="3600" b="0" dirty="0"/>
              <a:t>aan energiekosten per jaar? </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chemeClr val="bg2">
                    <a:lumMod val="10000"/>
                  </a:schemeClr>
                </a:solidFill>
                <a:latin typeface="Montserrat" pitchFamily="2" charset="77"/>
              </a:rPr>
              <a:t>b1</a:t>
            </a:r>
          </a:p>
        </p:txBody>
      </p:sp>
      <p:pic>
        <p:nvPicPr>
          <p:cNvPr id="14" name="Afbeelding 13">
            <a:extLst>
              <a:ext uri="{FF2B5EF4-FFF2-40B4-BE49-F238E27FC236}">
                <a16:creationId xmlns:a16="http://schemas.microsoft.com/office/drawing/2014/main" id="{627BC8B5-390A-0823-6E4C-AA6D656048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477830"/>
            <a:ext cx="12192000" cy="4368711"/>
          </a:xfrm>
          <a:prstGeom prst="rect">
            <a:avLst/>
          </a:prstGeom>
        </p:spPr>
      </p:pic>
      <p:pic>
        <p:nvPicPr>
          <p:cNvPr id="20" name="Afbeelding 7">
            <a:extLst>
              <a:ext uri="{FF2B5EF4-FFF2-40B4-BE49-F238E27FC236}">
                <a16:creationId xmlns:a16="http://schemas.microsoft.com/office/drawing/2014/main" id="{169801E1-7A37-8FDA-F653-F66262F1340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1" name="Titel 1">
            <a:extLst>
              <a:ext uri="{FF2B5EF4-FFF2-40B4-BE49-F238E27FC236}">
                <a16:creationId xmlns:a16="http://schemas.microsoft.com/office/drawing/2014/main" id="{A068FEE0-620E-5A4F-E5B1-B0786568B977}"/>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1022371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b1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51472"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Veel mensen passen wel een paar tips toe, maar meestal niet allemaal en niet altijd. </a:t>
            </a:r>
          </a:p>
          <a:p>
            <a:pPr marL="0" indent="0" hangingPunct="0">
              <a:lnSpc>
                <a:spcPts val="3600"/>
              </a:lnSpc>
              <a:spcBef>
                <a:spcPts val="0"/>
              </a:spcBef>
              <a:buFont typeface="+mj-lt"/>
              <a:buNone/>
            </a:pPr>
            <a:r>
              <a:rPr lang="nl-NL" sz="2600" dirty="0">
                <a:solidFill>
                  <a:schemeClr val="tx1"/>
                </a:solidFill>
                <a:latin typeface="Montserrat" pitchFamily="2" charset="77"/>
              </a:rPr>
              <a:t>Als je nog helemaal nergens op let, is je gasverbruik nog hoog en kun je zo’n </a:t>
            </a:r>
            <a:r>
              <a:rPr lang="nl-NL" sz="2600" b="1" dirty="0">
                <a:solidFill>
                  <a:schemeClr val="tx1"/>
                </a:solidFill>
                <a:latin typeface="Montserrat" pitchFamily="2" charset="77"/>
              </a:rPr>
              <a:t>500 euro per jaar besparen</a:t>
            </a:r>
            <a:r>
              <a:rPr lang="nl-NL" sz="2600" dirty="0">
                <a:solidFill>
                  <a:schemeClr val="tx1"/>
                </a:solidFill>
                <a:latin typeface="Montserrat" pitchFamily="2" charset="77"/>
              </a:rPr>
              <a:t>. </a:t>
            </a:r>
          </a:p>
          <a:p>
            <a:pPr marL="0" indent="0" hangingPunct="0">
              <a:lnSpc>
                <a:spcPts val="3600"/>
              </a:lnSpc>
              <a:spcBef>
                <a:spcPts val="0"/>
              </a:spcBef>
              <a:buFont typeface="+mj-lt"/>
              <a:buNone/>
            </a:pPr>
            <a:r>
              <a:rPr lang="nl-NL" sz="2600" dirty="0">
                <a:solidFill>
                  <a:schemeClr val="tx1"/>
                </a:solidFill>
                <a:latin typeface="Montserrat" pitchFamily="2" charset="77"/>
              </a:rPr>
              <a:t>Dus het loont de moeite!</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10539007" cy="1351738"/>
          </a:xfrm>
        </p:spPr>
        <p:txBody>
          <a:bodyPr/>
          <a:lstStyle/>
          <a:p>
            <a:pPr>
              <a:lnSpc>
                <a:spcPts val="4200"/>
              </a:lnSpc>
            </a:pPr>
            <a:r>
              <a:rPr lang="nl-NL" sz="3600" b="0" dirty="0"/>
              <a:t>Hoeveel denk je, </a:t>
            </a:r>
            <a:r>
              <a:rPr lang="nl-NL" sz="3600" dirty="0">
                <a:solidFill>
                  <a:srgbClr val="FF3322"/>
                </a:solidFill>
              </a:rPr>
              <a:t>gemiddeld</a:t>
            </a:r>
            <a:r>
              <a:rPr lang="nl-NL" sz="3600" b="0" dirty="0"/>
              <a:t> te kunnen </a:t>
            </a:r>
            <a:r>
              <a:rPr lang="nl-NL" sz="3600" dirty="0"/>
              <a:t>besparen</a:t>
            </a:r>
            <a:r>
              <a:rPr lang="nl-NL" sz="3600" b="0" dirty="0"/>
              <a:t> aan energiekosten per jaar? </a:t>
            </a:r>
          </a:p>
        </p:txBody>
      </p:sp>
      <p:pic>
        <p:nvPicPr>
          <p:cNvPr id="2" name="Afbeelding 1">
            <a:extLst>
              <a:ext uri="{FF2B5EF4-FFF2-40B4-BE49-F238E27FC236}">
                <a16:creationId xmlns:a16="http://schemas.microsoft.com/office/drawing/2014/main" id="{17B080C2-0CBE-C308-2467-96DA736200A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481401"/>
            <a:ext cx="6096000" cy="4368711"/>
          </a:xfrm>
          <a:prstGeom prst="rect">
            <a:avLst/>
          </a:prstGeom>
        </p:spPr>
      </p:pic>
    </p:spTree>
    <p:extLst>
      <p:ext uri="{BB962C8B-B14F-4D97-AF65-F5344CB8AC3E}">
        <p14:creationId xmlns:p14="http://schemas.microsoft.com/office/powerpoint/2010/main" val="876472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9253836" cy="1448394"/>
          </a:xfrm>
        </p:spPr>
        <p:txBody>
          <a:bodyPr/>
          <a:lstStyle/>
          <a:p>
            <a:pPr>
              <a:lnSpc>
                <a:spcPts val="4200"/>
              </a:lnSpc>
            </a:pPr>
            <a:r>
              <a:rPr lang="nl-NL" sz="3600" b="0" dirty="0"/>
              <a:t>Wat kun je </a:t>
            </a:r>
            <a:r>
              <a:rPr lang="nl-NL" sz="3600" dirty="0">
                <a:solidFill>
                  <a:srgbClr val="FF3322"/>
                </a:solidFill>
              </a:rPr>
              <a:t>samen doen</a:t>
            </a:r>
            <a:r>
              <a:rPr lang="nl-NL" sz="3600" b="0" dirty="0"/>
              <a:t> met mensen uit je straat om </a:t>
            </a:r>
            <a:r>
              <a:rPr lang="nl-NL" sz="3600" dirty="0"/>
              <a:t>energie te besparen</a:t>
            </a:r>
            <a:r>
              <a:rPr lang="nl-NL" sz="3600" b="0" dirty="0"/>
              <a:t>? </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chemeClr val="bg2">
                    <a:lumMod val="10000"/>
                  </a:schemeClr>
                </a:solidFill>
                <a:latin typeface="Montserrat" pitchFamily="2" charset="77"/>
              </a:rPr>
              <a:t>b2</a:t>
            </a:r>
          </a:p>
        </p:txBody>
      </p:sp>
      <p:pic>
        <p:nvPicPr>
          <p:cNvPr id="13" name="Afbeelding 12">
            <a:extLst>
              <a:ext uri="{FF2B5EF4-FFF2-40B4-BE49-F238E27FC236}">
                <a16:creationId xmlns:a16="http://schemas.microsoft.com/office/drawing/2014/main" id="{9F67C1FC-B7B3-4907-1BD7-7489AE0E4B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pic>
        <p:nvPicPr>
          <p:cNvPr id="18" name="Afbeelding 17">
            <a:extLst>
              <a:ext uri="{FF2B5EF4-FFF2-40B4-BE49-F238E27FC236}">
                <a16:creationId xmlns:a16="http://schemas.microsoft.com/office/drawing/2014/main" id="{C3A9EACD-EF97-D7B3-E97D-1DF9ADC0DC3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096000" y="-4668377"/>
            <a:ext cx="6096000" cy="4348473"/>
          </a:xfrm>
          <a:prstGeom prst="rect">
            <a:avLst/>
          </a:prstGeom>
        </p:spPr>
      </p:pic>
      <p:pic>
        <p:nvPicPr>
          <p:cNvPr id="19" name="Afbeelding 7">
            <a:extLst>
              <a:ext uri="{FF2B5EF4-FFF2-40B4-BE49-F238E27FC236}">
                <a16:creationId xmlns:a16="http://schemas.microsoft.com/office/drawing/2014/main" id="{FA6C0BB3-EFED-0BFF-DE29-0A3BA2AD008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20" name="Titel 1">
            <a:extLst>
              <a:ext uri="{FF2B5EF4-FFF2-40B4-BE49-F238E27FC236}">
                <a16:creationId xmlns:a16="http://schemas.microsoft.com/office/drawing/2014/main" id="{C7620A75-C8B8-8523-F221-83463CB4360A}"/>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Tree>
    <p:extLst>
      <p:ext uri="{BB962C8B-B14F-4D97-AF65-F5344CB8AC3E}">
        <p14:creationId xmlns:p14="http://schemas.microsoft.com/office/powerpoint/2010/main" val="306557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grpSp>
        <p:nvGrpSpPr>
          <p:cNvPr id="3" name="Group 2">
            <a:extLst>
              <a:ext uri="{FF2B5EF4-FFF2-40B4-BE49-F238E27FC236}">
                <a16:creationId xmlns:a16="http://schemas.microsoft.com/office/drawing/2014/main" id="{B226777A-090C-ADAB-162E-D8C5AC21FC62}"/>
              </a:ext>
            </a:extLst>
          </p:cNvPr>
          <p:cNvGrpSpPr/>
          <p:nvPr/>
        </p:nvGrpSpPr>
        <p:grpSpPr>
          <a:xfrm>
            <a:off x="1350742" y="6107186"/>
            <a:ext cx="3185725" cy="608403"/>
            <a:chOff x="1350742" y="6107186"/>
            <a:chExt cx="3185725" cy="608403"/>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gr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b2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639493"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Kijk eens wat je kunt doen met buren en mensen uit de straat.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Samen koken, klussen in het huis of wat vaker één ruimte met elkaar delen kan niet alleen </a:t>
            </a:r>
            <a:r>
              <a:rPr lang="nl-NL" sz="2600" b="1" dirty="0">
                <a:solidFill>
                  <a:schemeClr val="tx1"/>
                </a:solidFill>
                <a:latin typeface="Montserrat" pitchFamily="2" charset="77"/>
              </a:rPr>
              <a:t>gezellig </a:t>
            </a:r>
            <a:r>
              <a:rPr lang="nl-NL" sz="2600" dirty="0">
                <a:solidFill>
                  <a:schemeClr val="tx1"/>
                </a:solidFill>
                <a:latin typeface="Montserrat" pitchFamily="2" charset="77"/>
              </a:rPr>
              <a:t>zijn, maar </a:t>
            </a:r>
            <a:r>
              <a:rPr lang="nl-NL" sz="2600" b="1" dirty="0">
                <a:solidFill>
                  <a:schemeClr val="tx1"/>
                </a:solidFill>
                <a:latin typeface="Montserrat" pitchFamily="2" charset="77"/>
              </a:rPr>
              <a:t>ook kosten sparen</a:t>
            </a:r>
            <a:r>
              <a:rPr lang="nl-NL" sz="2600" dirty="0">
                <a:solidFill>
                  <a:schemeClr val="tx1"/>
                </a:solidFill>
                <a:latin typeface="Montserrat" pitchFamily="2" charset="77"/>
              </a:rPr>
              <a:t>.</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9115813" cy="1351738"/>
          </a:xfrm>
        </p:spPr>
        <p:txBody>
          <a:bodyPr/>
          <a:lstStyle/>
          <a:p>
            <a:pPr>
              <a:lnSpc>
                <a:spcPts val="4200"/>
              </a:lnSpc>
            </a:pPr>
            <a:r>
              <a:rPr lang="nl-NL" sz="3600" b="0" dirty="0"/>
              <a:t>Wat kan je </a:t>
            </a:r>
            <a:r>
              <a:rPr lang="nl-NL" sz="3600" dirty="0">
                <a:solidFill>
                  <a:srgbClr val="FF3322"/>
                </a:solidFill>
              </a:rPr>
              <a:t>samen doen</a:t>
            </a:r>
            <a:r>
              <a:rPr lang="nl-NL" sz="3600" b="0" dirty="0"/>
              <a:t> met mensen uit je straat om </a:t>
            </a:r>
            <a:r>
              <a:rPr lang="nl-NL" sz="3600" dirty="0"/>
              <a:t>energie te besparen</a:t>
            </a:r>
            <a:r>
              <a:rPr lang="nl-NL" sz="3600" b="0" dirty="0"/>
              <a:t>? </a:t>
            </a:r>
          </a:p>
        </p:txBody>
      </p:sp>
      <p:pic>
        <p:nvPicPr>
          <p:cNvPr id="2" name="Afbeelding 1">
            <a:extLst>
              <a:ext uri="{FF2B5EF4-FFF2-40B4-BE49-F238E27FC236}">
                <a16:creationId xmlns:a16="http://schemas.microsoft.com/office/drawing/2014/main" id="{418E1B8A-4054-2444-EE86-20EB4CF65D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487575"/>
            <a:ext cx="6096000" cy="4348473"/>
          </a:xfrm>
          <a:prstGeom prst="rect">
            <a:avLst/>
          </a:prstGeom>
        </p:spPr>
      </p:pic>
    </p:spTree>
    <p:extLst>
      <p:ext uri="{BB962C8B-B14F-4D97-AF65-F5344CB8AC3E}">
        <p14:creationId xmlns:p14="http://schemas.microsoft.com/office/powerpoint/2010/main" val="840856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16" name="Rechthoek 15">
            <a:extLst>
              <a:ext uri="{FF2B5EF4-FFF2-40B4-BE49-F238E27FC236}">
                <a16:creationId xmlns:a16="http://schemas.microsoft.com/office/drawing/2014/main" id="{459BFAF9-9326-1F85-398F-4FF1EF2EDB79}"/>
              </a:ext>
            </a:extLst>
          </p:cNvPr>
          <p:cNvSpPr/>
          <p:nvPr/>
        </p:nvSpPr>
        <p:spPr>
          <a:xfrm>
            <a:off x="1" y="1481401"/>
            <a:ext cx="12192000" cy="4368711"/>
          </a:xfrm>
          <a:prstGeom prst="rect">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224791" y="173078"/>
            <a:ext cx="10539007" cy="1277710"/>
          </a:xfrm>
        </p:spPr>
        <p:txBody>
          <a:bodyPr/>
          <a:lstStyle/>
          <a:p>
            <a:pPr>
              <a:lnSpc>
                <a:spcPts val="4200"/>
              </a:lnSpc>
            </a:pPr>
            <a:r>
              <a:rPr lang="nl-NL" sz="3600" dirty="0"/>
              <a:t>Alle juiste antwoorden</a:t>
            </a:r>
          </a:p>
        </p:txBody>
      </p:sp>
      <p:sp>
        <p:nvSpPr>
          <p:cNvPr id="3" name="Tijdelijke aanduiding voor inhoud 2">
            <a:extLst>
              <a:ext uri="{FF2B5EF4-FFF2-40B4-BE49-F238E27FC236}">
                <a16:creationId xmlns:a16="http://schemas.microsoft.com/office/drawing/2014/main" id="{EF1C5178-559D-BA83-8545-6DC3A450BF05}"/>
              </a:ext>
            </a:extLst>
          </p:cNvPr>
          <p:cNvSpPr txBox="1">
            <a:spLocks/>
          </p:cNvSpPr>
          <p:nvPr/>
        </p:nvSpPr>
        <p:spPr>
          <a:xfrm>
            <a:off x="444070" y="1762491"/>
            <a:ext cx="2445496"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a:t>
            </a:r>
            <a:r>
              <a:rPr lang="nl-NL" sz="2600" b="1" dirty="0">
                <a:latin typeface="Montserrat" pitchFamily="2" charset="77"/>
              </a:rPr>
              <a:t>	A, B, F, G</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2.</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3.</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4.</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5.</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6.</a:t>
            </a:r>
            <a:r>
              <a:rPr lang="nl-NL" sz="2600" b="1" dirty="0">
                <a:latin typeface="Montserrat" pitchFamily="2" charset="77"/>
              </a:rPr>
              <a:t>	C</a:t>
            </a:r>
          </a:p>
          <a:p>
            <a:pPr marL="514800" defTabSz="662400">
              <a:lnSpc>
                <a:spcPts val="3200"/>
              </a:lnSpc>
              <a:spcBef>
                <a:spcPts val="0"/>
              </a:spcBef>
              <a:spcAft>
                <a:spcPts val="600"/>
              </a:spcAft>
              <a:buSzPct val="100000"/>
              <a:buAutoNum type="arabicPeriod" startAt="4"/>
            </a:pPr>
            <a:endParaRPr lang="nl-NL" sz="2600" b="1" dirty="0">
              <a:latin typeface="Montserrat" pitchFamily="2" charset="77"/>
            </a:endParaRPr>
          </a:p>
        </p:txBody>
      </p:sp>
      <p:sp>
        <p:nvSpPr>
          <p:cNvPr id="19" name="Tijdelijke aanduiding voor inhoud 2">
            <a:extLst>
              <a:ext uri="{FF2B5EF4-FFF2-40B4-BE49-F238E27FC236}">
                <a16:creationId xmlns:a16="http://schemas.microsoft.com/office/drawing/2014/main" id="{6D293F0C-5A35-25C3-EA93-94D8B40BB89F}"/>
              </a:ext>
            </a:extLst>
          </p:cNvPr>
          <p:cNvSpPr txBox="1">
            <a:spLocks/>
          </p:cNvSpPr>
          <p:nvPr/>
        </p:nvSpPr>
        <p:spPr>
          <a:xfrm>
            <a:off x="3326539" y="1762491"/>
            <a:ext cx="2445496"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7.</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8.</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9.</a:t>
            </a:r>
            <a:r>
              <a:rPr lang="nl-NL" sz="2600" b="1" dirty="0">
                <a:latin typeface="Montserrat" pitchFamily="2" charset="77"/>
              </a:rPr>
              <a:t>	A, C, E, G</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10.</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11.</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12.</a:t>
            </a:r>
            <a:r>
              <a:rPr lang="nl-NL" sz="2600" b="1" dirty="0">
                <a:latin typeface="Montserrat" pitchFamily="2" charset="77"/>
              </a:rPr>
              <a:t>	C</a:t>
            </a:r>
          </a:p>
          <a:p>
            <a:pPr marL="514800" defTabSz="662400">
              <a:lnSpc>
                <a:spcPts val="3200"/>
              </a:lnSpc>
              <a:spcBef>
                <a:spcPts val="0"/>
              </a:spcBef>
              <a:spcAft>
                <a:spcPts val="600"/>
              </a:spcAft>
              <a:buSzPct val="100000"/>
              <a:buAutoNum type="arabicPeriod" startAt="8"/>
            </a:pPr>
            <a:endParaRPr lang="nl-NL" sz="2600" b="1" dirty="0">
              <a:latin typeface="Montserrat" pitchFamily="2" charset="77"/>
            </a:endParaRPr>
          </a:p>
        </p:txBody>
      </p:sp>
      <p:sp>
        <p:nvSpPr>
          <p:cNvPr id="20" name="Tijdelijke aanduiding voor inhoud 2">
            <a:extLst>
              <a:ext uri="{FF2B5EF4-FFF2-40B4-BE49-F238E27FC236}">
                <a16:creationId xmlns:a16="http://schemas.microsoft.com/office/drawing/2014/main" id="{4FA27614-CC0F-3085-99C1-1E5F09BF0F78}"/>
              </a:ext>
            </a:extLst>
          </p:cNvPr>
          <p:cNvSpPr txBox="1">
            <a:spLocks/>
          </p:cNvSpPr>
          <p:nvPr/>
        </p:nvSpPr>
        <p:spPr>
          <a:xfrm>
            <a:off x="5282770" y="1762491"/>
            <a:ext cx="2032430"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482400">
              <a:lnSpc>
                <a:spcPts val="3200"/>
              </a:lnSpc>
              <a:spcBef>
                <a:spcPts val="0"/>
              </a:spcBef>
              <a:spcAft>
                <a:spcPts val="600"/>
              </a:spcAft>
              <a:buSzPct val="100000"/>
              <a:buNone/>
            </a:pPr>
            <a:endParaRPr lang="nl-NL" sz="2600" b="1" dirty="0">
              <a:latin typeface="Montserrat" pitchFamily="2" charset="77"/>
            </a:endParaRPr>
          </a:p>
        </p:txBody>
      </p:sp>
      <p:sp>
        <p:nvSpPr>
          <p:cNvPr id="21" name="Tijdelijke aanduiding voor inhoud 2">
            <a:extLst>
              <a:ext uri="{FF2B5EF4-FFF2-40B4-BE49-F238E27FC236}">
                <a16:creationId xmlns:a16="http://schemas.microsoft.com/office/drawing/2014/main" id="{A83CBA54-6D27-F59D-0D73-1825B91614E7}"/>
              </a:ext>
            </a:extLst>
          </p:cNvPr>
          <p:cNvSpPr txBox="1">
            <a:spLocks/>
          </p:cNvSpPr>
          <p:nvPr/>
        </p:nvSpPr>
        <p:spPr>
          <a:xfrm>
            <a:off x="6419966" y="1762491"/>
            <a:ext cx="2530603"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13.</a:t>
            </a:r>
            <a:r>
              <a:rPr lang="nl-NL" sz="2600" b="1" dirty="0">
                <a:latin typeface="Montserrat" pitchFamily="2" charset="77"/>
              </a:rPr>
              <a:t>	 B, D, E, G</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14.</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15.</a:t>
            </a:r>
            <a:r>
              <a:rPr lang="nl-NL" sz="2600" b="1" dirty="0">
                <a:latin typeface="Montserrat" pitchFamily="2" charset="77"/>
              </a:rPr>
              <a:t>	C</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16.</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17.</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18.</a:t>
            </a:r>
            <a:r>
              <a:rPr lang="nl-NL" sz="2600" b="1" dirty="0">
                <a:latin typeface="Montserrat" pitchFamily="2" charset="77"/>
              </a:rPr>
              <a:t>	A, B, C, D</a:t>
            </a:r>
          </a:p>
          <a:p>
            <a:pPr marL="514800" defTabSz="662400">
              <a:lnSpc>
                <a:spcPts val="3200"/>
              </a:lnSpc>
              <a:spcBef>
                <a:spcPts val="0"/>
              </a:spcBef>
              <a:spcAft>
                <a:spcPts val="600"/>
              </a:spcAft>
              <a:buSzPct val="100000"/>
              <a:buAutoNum type="arabicPeriod" startAt="16"/>
            </a:pPr>
            <a:endParaRPr lang="nl-NL" sz="2600" b="1" dirty="0">
              <a:latin typeface="Montserrat" pitchFamily="2" charset="77"/>
            </a:endParaRPr>
          </a:p>
        </p:txBody>
      </p:sp>
      <p:sp>
        <p:nvSpPr>
          <p:cNvPr id="22" name="Tijdelijke aanduiding voor inhoud 2">
            <a:extLst>
              <a:ext uri="{FF2B5EF4-FFF2-40B4-BE49-F238E27FC236}">
                <a16:creationId xmlns:a16="http://schemas.microsoft.com/office/drawing/2014/main" id="{0EA8DBEB-989E-896A-DBB3-E5D6823DA3BB}"/>
              </a:ext>
            </a:extLst>
          </p:cNvPr>
          <p:cNvSpPr txBox="1">
            <a:spLocks/>
          </p:cNvSpPr>
          <p:nvPr/>
        </p:nvSpPr>
        <p:spPr>
          <a:xfrm>
            <a:off x="10121470" y="1762491"/>
            <a:ext cx="2032430"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482400">
              <a:lnSpc>
                <a:spcPts val="3200"/>
              </a:lnSpc>
              <a:spcBef>
                <a:spcPts val="0"/>
              </a:spcBef>
              <a:spcAft>
                <a:spcPts val="600"/>
              </a:spcAft>
              <a:buSzPct val="100000"/>
              <a:buNone/>
            </a:pPr>
            <a:endParaRPr lang="nl-NL" sz="2600" b="1" dirty="0">
              <a:latin typeface="Montserrat" pitchFamily="2" charset="77"/>
            </a:endParaRPr>
          </a:p>
        </p:txBody>
      </p:sp>
      <p:grpSp>
        <p:nvGrpSpPr>
          <p:cNvPr id="2" name="Graphic 6">
            <a:extLst>
              <a:ext uri="{FF2B5EF4-FFF2-40B4-BE49-F238E27FC236}">
                <a16:creationId xmlns:a16="http://schemas.microsoft.com/office/drawing/2014/main" id="{E29B2CF0-FB90-0DC8-B103-021BA7D60FF7}"/>
              </a:ext>
            </a:extLst>
          </p:cNvPr>
          <p:cNvGrpSpPr>
            <a:grpSpLocks noChangeAspect="1"/>
          </p:cNvGrpSpPr>
          <p:nvPr/>
        </p:nvGrpSpPr>
        <p:grpSpPr>
          <a:xfrm>
            <a:off x="10692986" y="6374693"/>
            <a:ext cx="1198668" cy="185171"/>
            <a:chOff x="5247287" y="2758698"/>
            <a:chExt cx="4933218" cy="762088"/>
          </a:xfrm>
          <a:solidFill>
            <a:schemeClr val="tx1"/>
          </a:solidFill>
        </p:grpSpPr>
        <p:sp>
          <p:nvSpPr>
            <p:cNvPr id="5" name="Freeform 4">
              <a:extLst>
                <a:ext uri="{FF2B5EF4-FFF2-40B4-BE49-F238E27FC236}">
                  <a16:creationId xmlns:a16="http://schemas.microsoft.com/office/drawing/2014/main" id="{15C81750-CAF5-6982-76E4-8F06F4DE4AFE}"/>
                </a:ext>
              </a:extLst>
            </p:cNvPr>
            <p:cNvSpPr/>
            <p:nvPr/>
          </p:nvSpPr>
          <p:spPr>
            <a:xfrm>
              <a:off x="5247287" y="2758698"/>
              <a:ext cx="374983" cy="750461"/>
            </a:xfrm>
            <a:custGeom>
              <a:avLst/>
              <a:gdLst>
                <a:gd name="connsiteX0" fmla="*/ 155331 w 374983"/>
                <a:gd name="connsiteY0" fmla="*/ 226520 h 750461"/>
                <a:gd name="connsiteX1" fmla="*/ 280045 w 374983"/>
                <a:gd name="connsiteY1" fmla="*/ 375271 h 750461"/>
                <a:gd name="connsiteX2" fmla="*/ 374992 w 374983"/>
                <a:gd name="connsiteY2" fmla="*/ 262026 h 750461"/>
                <a:gd name="connsiteX3" fmla="*/ 155331 w 374983"/>
                <a:gd name="connsiteY3" fmla="*/ 20 h 750461"/>
                <a:gd name="connsiteX4" fmla="*/ 155331 w 374983"/>
                <a:gd name="connsiteY4" fmla="*/ 10 h 750461"/>
                <a:gd name="connsiteX5" fmla="*/ 8 w 374983"/>
                <a:gd name="connsiteY5" fmla="*/ 10 h 750461"/>
                <a:gd name="connsiteX6" fmla="*/ 8 w 374983"/>
                <a:gd name="connsiteY6" fmla="*/ 750471 h 750461"/>
                <a:gd name="connsiteX7" fmla="*/ 155331 w 374983"/>
                <a:gd name="connsiteY7" fmla="*/ 750460 h 750461"/>
                <a:gd name="connsiteX8" fmla="*/ 155331 w 374983"/>
                <a:gd name="connsiteY8" fmla="*/ 226520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83" h="750461">
                  <a:moveTo>
                    <a:pt x="155331" y="226520"/>
                  </a:moveTo>
                  <a:lnTo>
                    <a:pt x="280045" y="375271"/>
                  </a:lnTo>
                  <a:lnTo>
                    <a:pt x="374992" y="262026"/>
                  </a:lnTo>
                  <a:lnTo>
                    <a:pt x="155331" y="20"/>
                  </a:lnTo>
                  <a:lnTo>
                    <a:pt x="155331" y="10"/>
                  </a:lnTo>
                  <a:lnTo>
                    <a:pt x="8" y="10"/>
                  </a:lnTo>
                  <a:lnTo>
                    <a:pt x="8" y="750471"/>
                  </a:lnTo>
                  <a:lnTo>
                    <a:pt x="155331" y="750460"/>
                  </a:lnTo>
                  <a:lnTo>
                    <a:pt x="155331" y="226520"/>
                  </a:lnTo>
                  <a:close/>
                </a:path>
              </a:pathLst>
            </a:custGeom>
            <a:solidFill>
              <a:schemeClr val="tx1"/>
            </a:solidFill>
            <a:ln w="10286" cap="flat">
              <a:noFill/>
              <a:prstDash val="solid"/>
              <a:round/>
            </a:ln>
          </p:spPr>
          <p:txBody>
            <a:bodyPr rtlCol="0" anchor="ctr"/>
            <a:lstStyle/>
            <a:p>
              <a:endParaRPr lang="en-NL"/>
            </a:p>
          </p:txBody>
        </p:sp>
        <p:sp>
          <p:nvSpPr>
            <p:cNvPr id="6" name="Freeform 5">
              <a:extLst>
                <a:ext uri="{FF2B5EF4-FFF2-40B4-BE49-F238E27FC236}">
                  <a16:creationId xmlns:a16="http://schemas.microsoft.com/office/drawing/2014/main" id="{E524E75C-A1CA-A27A-F4DA-28A864490F99}"/>
                </a:ext>
              </a:extLst>
            </p:cNvPr>
            <p:cNvSpPr/>
            <p:nvPr/>
          </p:nvSpPr>
          <p:spPr>
            <a:xfrm>
              <a:off x="5841962" y="2799971"/>
              <a:ext cx="155322" cy="709188"/>
            </a:xfrm>
            <a:custGeom>
              <a:avLst/>
              <a:gdLst>
                <a:gd name="connsiteX0" fmla="*/ 9 w 155322"/>
                <a:gd name="connsiteY0" fmla="*/ 709198 h 709188"/>
                <a:gd name="connsiteX1" fmla="*/ 155332 w 155322"/>
                <a:gd name="connsiteY1" fmla="*/ 709198 h 709188"/>
                <a:gd name="connsiteX2" fmla="*/ 155332 w 155322"/>
                <a:gd name="connsiteY2" fmla="*/ 10 h 709188"/>
                <a:gd name="connsiteX3" fmla="*/ 9 w 155322"/>
                <a:gd name="connsiteY3" fmla="*/ 185258 h 709188"/>
                <a:gd name="connsiteX4" fmla="*/ 9 w 155322"/>
                <a:gd name="connsiteY4" fmla="*/ 709198 h 70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2" h="709188">
                  <a:moveTo>
                    <a:pt x="9" y="709198"/>
                  </a:moveTo>
                  <a:lnTo>
                    <a:pt x="155332" y="709198"/>
                  </a:lnTo>
                  <a:lnTo>
                    <a:pt x="155332" y="10"/>
                  </a:lnTo>
                  <a:lnTo>
                    <a:pt x="9" y="185258"/>
                  </a:lnTo>
                  <a:lnTo>
                    <a:pt x="9" y="709198"/>
                  </a:lnTo>
                  <a:close/>
                </a:path>
              </a:pathLst>
            </a:custGeom>
            <a:solidFill>
              <a:schemeClr val="tx1"/>
            </a:solidFill>
            <a:ln w="10286" cap="flat">
              <a:noFill/>
              <a:prstDash val="solid"/>
              <a:round/>
            </a:ln>
          </p:spPr>
          <p:txBody>
            <a:bodyPr rtlCol="0" anchor="ctr"/>
            <a:lstStyle/>
            <a:p>
              <a:endParaRPr lang="en-NL"/>
            </a:p>
          </p:txBody>
        </p:sp>
        <p:sp>
          <p:nvSpPr>
            <p:cNvPr id="8" name="Freeform 7">
              <a:extLst>
                <a:ext uri="{FF2B5EF4-FFF2-40B4-BE49-F238E27FC236}">
                  <a16:creationId xmlns:a16="http://schemas.microsoft.com/office/drawing/2014/main" id="{1F9542BB-C893-72BA-A8C0-D1FC829C4DC4}"/>
                </a:ext>
              </a:extLst>
            </p:cNvPr>
            <p:cNvSpPr/>
            <p:nvPr/>
          </p:nvSpPr>
          <p:spPr>
            <a:xfrm>
              <a:off x="5402609" y="2758698"/>
              <a:ext cx="594675" cy="750450"/>
            </a:xfrm>
            <a:custGeom>
              <a:avLst/>
              <a:gdLst>
                <a:gd name="connsiteX0" fmla="*/ 439361 w 594675"/>
                <a:gd name="connsiteY0" fmla="*/ 10 h 750450"/>
                <a:gd name="connsiteX1" fmla="*/ 219670 w 594675"/>
                <a:gd name="connsiteY1" fmla="*/ 262026 h 750450"/>
                <a:gd name="connsiteX2" fmla="*/ 124722 w 594675"/>
                <a:gd name="connsiteY2" fmla="*/ 375271 h 750450"/>
                <a:gd name="connsiteX3" fmla="*/ 9 w 594675"/>
                <a:gd name="connsiteY3" fmla="*/ 524011 h 750450"/>
                <a:gd name="connsiteX4" fmla="*/ 9 w 594675"/>
                <a:gd name="connsiteY4" fmla="*/ 750460 h 750450"/>
                <a:gd name="connsiteX5" fmla="*/ 71 w 594675"/>
                <a:gd name="connsiteY5" fmla="*/ 750460 h 750450"/>
                <a:gd name="connsiteX6" fmla="*/ 439361 w 594675"/>
                <a:gd name="connsiteY6" fmla="*/ 226531 h 750450"/>
                <a:gd name="connsiteX7" fmla="*/ 594684 w 594675"/>
                <a:gd name="connsiteY7" fmla="*/ 41283 h 750450"/>
                <a:gd name="connsiteX8" fmla="*/ 594684 w 594675"/>
                <a:gd name="connsiteY8" fmla="*/ 10 h 750450"/>
                <a:gd name="connsiteX9" fmla="*/ 439361 w 594675"/>
                <a:gd name="connsiteY9" fmla="*/ 10 h 7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675" h="750450">
                  <a:moveTo>
                    <a:pt x="439361" y="10"/>
                  </a:moveTo>
                  <a:lnTo>
                    <a:pt x="219670" y="262026"/>
                  </a:lnTo>
                  <a:lnTo>
                    <a:pt x="124722" y="375271"/>
                  </a:lnTo>
                  <a:lnTo>
                    <a:pt x="9" y="524011"/>
                  </a:lnTo>
                  <a:lnTo>
                    <a:pt x="9" y="750460"/>
                  </a:lnTo>
                  <a:lnTo>
                    <a:pt x="71" y="750460"/>
                  </a:lnTo>
                  <a:lnTo>
                    <a:pt x="439361" y="226531"/>
                  </a:lnTo>
                  <a:lnTo>
                    <a:pt x="594684" y="41283"/>
                  </a:lnTo>
                  <a:lnTo>
                    <a:pt x="594684" y="10"/>
                  </a:lnTo>
                  <a:lnTo>
                    <a:pt x="439361" y="10"/>
                  </a:lnTo>
                  <a:close/>
                </a:path>
              </a:pathLst>
            </a:custGeom>
            <a:solidFill>
              <a:srgbClr val="32E6B9"/>
            </a:solidFill>
            <a:ln w="10286" cap="flat">
              <a:noFill/>
              <a:prstDash val="solid"/>
              <a:round/>
            </a:ln>
          </p:spPr>
          <p:txBody>
            <a:bodyPr rtlCol="0" anchor="ctr"/>
            <a:lstStyle/>
            <a:p>
              <a:endParaRPr lang="en-NL"/>
            </a:p>
          </p:txBody>
        </p:sp>
        <p:sp>
          <p:nvSpPr>
            <p:cNvPr id="12" name="Freeform 11">
              <a:extLst>
                <a:ext uri="{FF2B5EF4-FFF2-40B4-BE49-F238E27FC236}">
                  <a16:creationId xmlns:a16="http://schemas.microsoft.com/office/drawing/2014/main" id="{E642A26B-5DA0-7CE3-31DD-A41821EE8B88}"/>
                </a:ext>
              </a:extLst>
            </p:cNvPr>
            <p:cNvSpPr/>
            <p:nvPr/>
          </p:nvSpPr>
          <p:spPr>
            <a:xfrm>
              <a:off x="9631569" y="2969041"/>
              <a:ext cx="548936" cy="551745"/>
            </a:xfrm>
            <a:custGeom>
              <a:avLst/>
              <a:gdLst>
                <a:gd name="connsiteX0" fmla="*/ 378210 w 548936"/>
                <a:gd name="connsiteY0" fmla="*/ 379474 h 551745"/>
                <a:gd name="connsiteX1" fmla="*/ 280865 w 548936"/>
                <a:gd name="connsiteY1" fmla="*/ 419632 h 551745"/>
                <a:gd name="connsiteX2" fmla="*/ 183529 w 548936"/>
                <a:gd name="connsiteY2" fmla="*/ 379474 h 551745"/>
                <a:gd name="connsiteX3" fmla="*/ 146816 w 548936"/>
                <a:gd name="connsiteY3" fmla="*/ 275872 h 551745"/>
                <a:gd name="connsiteX4" fmla="*/ 183529 w 548936"/>
                <a:gd name="connsiteY4" fmla="*/ 172301 h 551745"/>
                <a:gd name="connsiteX5" fmla="*/ 280865 w 548936"/>
                <a:gd name="connsiteY5" fmla="*/ 132132 h 551745"/>
                <a:gd name="connsiteX6" fmla="*/ 378210 w 548936"/>
                <a:gd name="connsiteY6" fmla="*/ 172301 h 551745"/>
                <a:gd name="connsiteX7" fmla="*/ 414903 w 548936"/>
                <a:gd name="connsiteY7" fmla="*/ 275872 h 551745"/>
                <a:gd name="connsiteX8" fmla="*/ 378210 w 548936"/>
                <a:gd name="connsiteY8" fmla="*/ 379474 h 551745"/>
                <a:gd name="connsiteX9" fmla="*/ 403210 w 548936"/>
                <a:gd name="connsiteY9" fmla="*/ 11637 h 551745"/>
                <a:gd name="connsiteX10" fmla="*/ 403210 w 548936"/>
                <a:gd name="connsiteY10" fmla="*/ 70816 h 551745"/>
                <a:gd name="connsiteX11" fmla="*/ 341507 w 548936"/>
                <a:gd name="connsiteY11" fmla="*/ 21147 h 551745"/>
                <a:gd name="connsiteX12" fmla="*/ 250018 w 548936"/>
                <a:gd name="connsiteY12" fmla="*/ 10 h 551745"/>
                <a:gd name="connsiteX13" fmla="*/ 72361 w 548936"/>
                <a:gd name="connsiteY13" fmla="*/ 81400 h 551745"/>
                <a:gd name="connsiteX14" fmla="*/ 15 w 548936"/>
                <a:gd name="connsiteY14" fmla="*/ 275872 h 551745"/>
                <a:gd name="connsiteX15" fmla="*/ 72361 w 548936"/>
                <a:gd name="connsiteY15" fmla="*/ 470365 h 551745"/>
                <a:gd name="connsiteX16" fmla="*/ 250018 w 548936"/>
                <a:gd name="connsiteY16" fmla="*/ 551755 h 551745"/>
                <a:gd name="connsiteX17" fmla="*/ 341507 w 548936"/>
                <a:gd name="connsiteY17" fmla="*/ 530607 h 551745"/>
                <a:gd name="connsiteX18" fmla="*/ 403210 w 548936"/>
                <a:gd name="connsiteY18" fmla="*/ 480928 h 551745"/>
                <a:gd name="connsiteX19" fmla="*/ 403210 w 548936"/>
                <a:gd name="connsiteY19" fmla="*/ 540128 h 551745"/>
                <a:gd name="connsiteX20" fmla="*/ 548951 w 548936"/>
                <a:gd name="connsiteY20" fmla="*/ 540128 h 551745"/>
                <a:gd name="connsiteX21" fmla="*/ 548951 w 548936"/>
                <a:gd name="connsiteY21" fmla="*/ 11637 h 551745"/>
                <a:gd name="connsiteX22" fmla="*/ 403210 w 548936"/>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6" h="551745">
                  <a:moveTo>
                    <a:pt x="378210" y="379474"/>
                  </a:moveTo>
                  <a:cubicBezTo>
                    <a:pt x="353745" y="406256"/>
                    <a:pt x="321293" y="419632"/>
                    <a:pt x="280865" y="419632"/>
                  </a:cubicBezTo>
                  <a:cubicBezTo>
                    <a:pt x="240436" y="419632"/>
                    <a:pt x="207994" y="406256"/>
                    <a:pt x="183529" y="379474"/>
                  </a:cubicBezTo>
                  <a:cubicBezTo>
                    <a:pt x="159064" y="352681"/>
                    <a:pt x="146816" y="318147"/>
                    <a:pt x="146816" y="275872"/>
                  </a:cubicBezTo>
                  <a:cubicBezTo>
                    <a:pt x="146816" y="233607"/>
                    <a:pt x="159064" y="199073"/>
                    <a:pt x="183529" y="172301"/>
                  </a:cubicBezTo>
                  <a:cubicBezTo>
                    <a:pt x="207994" y="145539"/>
                    <a:pt x="240436" y="132132"/>
                    <a:pt x="280865" y="132132"/>
                  </a:cubicBezTo>
                  <a:cubicBezTo>
                    <a:pt x="321293" y="132132"/>
                    <a:pt x="353745" y="145539"/>
                    <a:pt x="378210" y="172301"/>
                  </a:cubicBezTo>
                  <a:cubicBezTo>
                    <a:pt x="402675" y="199073"/>
                    <a:pt x="414903" y="233607"/>
                    <a:pt x="414903" y="275872"/>
                  </a:cubicBezTo>
                  <a:cubicBezTo>
                    <a:pt x="414903" y="318147"/>
                    <a:pt x="402675" y="352681"/>
                    <a:pt x="378210" y="379474"/>
                  </a:cubicBezTo>
                  <a:close/>
                  <a:moveTo>
                    <a:pt x="403210" y="11637"/>
                  </a:moveTo>
                  <a:lnTo>
                    <a:pt x="403210" y="70816"/>
                  </a:lnTo>
                  <a:cubicBezTo>
                    <a:pt x="389017" y="51806"/>
                    <a:pt x="368453" y="35260"/>
                    <a:pt x="341507" y="21147"/>
                  </a:cubicBezTo>
                  <a:cubicBezTo>
                    <a:pt x="314531" y="7066"/>
                    <a:pt x="284055" y="10"/>
                    <a:pt x="250018" y="10"/>
                  </a:cubicBezTo>
                  <a:cubicBezTo>
                    <a:pt x="179803" y="10"/>
                    <a:pt x="120581" y="27150"/>
                    <a:pt x="72361" y="81400"/>
                  </a:cubicBezTo>
                  <a:cubicBezTo>
                    <a:pt x="24120" y="135671"/>
                    <a:pt x="15" y="200495"/>
                    <a:pt x="15" y="275872"/>
                  </a:cubicBezTo>
                  <a:cubicBezTo>
                    <a:pt x="15" y="351291"/>
                    <a:pt x="24120" y="416104"/>
                    <a:pt x="72361" y="470365"/>
                  </a:cubicBezTo>
                  <a:cubicBezTo>
                    <a:pt x="120581" y="524635"/>
                    <a:pt x="179803" y="551755"/>
                    <a:pt x="250018" y="551755"/>
                  </a:cubicBezTo>
                  <a:cubicBezTo>
                    <a:pt x="284055" y="551755"/>
                    <a:pt x="314531" y="544709"/>
                    <a:pt x="341507" y="530607"/>
                  </a:cubicBezTo>
                  <a:cubicBezTo>
                    <a:pt x="368453" y="516526"/>
                    <a:pt x="389017" y="499969"/>
                    <a:pt x="403210" y="480928"/>
                  </a:cubicBezTo>
                  <a:lnTo>
                    <a:pt x="403210" y="540128"/>
                  </a:lnTo>
                  <a:lnTo>
                    <a:pt x="548951" y="540128"/>
                  </a:lnTo>
                  <a:lnTo>
                    <a:pt x="548951" y="11637"/>
                  </a:lnTo>
                  <a:lnTo>
                    <a:pt x="403210" y="11637"/>
                  </a:lnTo>
                  <a:close/>
                </a:path>
              </a:pathLst>
            </a:custGeom>
            <a:solidFill>
              <a:schemeClr val="tx1"/>
            </a:solidFill>
            <a:ln w="10286" cap="flat">
              <a:noFill/>
              <a:prstDash val="solid"/>
              <a:round/>
            </a:ln>
          </p:spPr>
          <p:txBody>
            <a:bodyPr rtlCol="0" anchor="ctr"/>
            <a:lstStyle/>
            <a:p>
              <a:endParaRPr lang="en-NL"/>
            </a:p>
          </p:txBody>
        </p:sp>
        <p:sp>
          <p:nvSpPr>
            <p:cNvPr id="13" name="Freeform 12">
              <a:extLst>
                <a:ext uri="{FF2B5EF4-FFF2-40B4-BE49-F238E27FC236}">
                  <a16:creationId xmlns:a16="http://schemas.microsoft.com/office/drawing/2014/main" id="{91AEE06E-EC1B-80F8-235B-1BC061C8AAA8}"/>
                </a:ext>
              </a:extLst>
            </p:cNvPr>
            <p:cNvSpPr/>
            <p:nvPr/>
          </p:nvSpPr>
          <p:spPr>
            <a:xfrm>
              <a:off x="6063630" y="2969041"/>
              <a:ext cx="548935" cy="551745"/>
            </a:xfrm>
            <a:custGeom>
              <a:avLst/>
              <a:gdLst>
                <a:gd name="connsiteX0" fmla="*/ 378205 w 548935"/>
                <a:gd name="connsiteY0" fmla="*/ 379474 h 551745"/>
                <a:gd name="connsiteX1" fmla="*/ 280859 w 548935"/>
                <a:gd name="connsiteY1" fmla="*/ 419632 h 551745"/>
                <a:gd name="connsiteX2" fmla="*/ 183524 w 548935"/>
                <a:gd name="connsiteY2" fmla="*/ 379474 h 551745"/>
                <a:gd name="connsiteX3" fmla="*/ 146811 w 548935"/>
                <a:gd name="connsiteY3" fmla="*/ 275872 h 551745"/>
                <a:gd name="connsiteX4" fmla="*/ 183524 w 548935"/>
                <a:gd name="connsiteY4" fmla="*/ 172301 h 551745"/>
                <a:gd name="connsiteX5" fmla="*/ 280859 w 548935"/>
                <a:gd name="connsiteY5" fmla="*/ 132132 h 551745"/>
                <a:gd name="connsiteX6" fmla="*/ 378205 w 548935"/>
                <a:gd name="connsiteY6" fmla="*/ 172301 h 551745"/>
                <a:gd name="connsiteX7" fmla="*/ 414907 w 548935"/>
                <a:gd name="connsiteY7" fmla="*/ 275872 h 551745"/>
                <a:gd name="connsiteX8" fmla="*/ 378205 w 548935"/>
                <a:gd name="connsiteY8" fmla="*/ 379474 h 551745"/>
                <a:gd name="connsiteX9" fmla="*/ 403205 w 548935"/>
                <a:gd name="connsiteY9" fmla="*/ 11637 h 551745"/>
                <a:gd name="connsiteX10" fmla="*/ 403205 w 548935"/>
                <a:gd name="connsiteY10" fmla="*/ 70816 h 551745"/>
                <a:gd name="connsiteX11" fmla="*/ 341502 w 548935"/>
                <a:gd name="connsiteY11" fmla="*/ 21147 h 551745"/>
                <a:gd name="connsiteX12" fmla="*/ 250013 w 548935"/>
                <a:gd name="connsiteY12" fmla="*/ 10 h 551745"/>
                <a:gd name="connsiteX13" fmla="*/ 72345 w 548935"/>
                <a:gd name="connsiteY13" fmla="*/ 81400 h 551745"/>
                <a:gd name="connsiteX14" fmla="*/ 10 w 548935"/>
                <a:gd name="connsiteY14" fmla="*/ 275872 h 551745"/>
                <a:gd name="connsiteX15" fmla="*/ 72345 w 548935"/>
                <a:gd name="connsiteY15" fmla="*/ 470365 h 551745"/>
                <a:gd name="connsiteX16" fmla="*/ 250013 w 548935"/>
                <a:gd name="connsiteY16" fmla="*/ 551755 h 551745"/>
                <a:gd name="connsiteX17" fmla="*/ 341502 w 548935"/>
                <a:gd name="connsiteY17" fmla="*/ 530607 h 551745"/>
                <a:gd name="connsiteX18" fmla="*/ 403205 w 548935"/>
                <a:gd name="connsiteY18" fmla="*/ 480928 h 551745"/>
                <a:gd name="connsiteX19" fmla="*/ 403205 w 548935"/>
                <a:gd name="connsiteY19" fmla="*/ 540128 h 551745"/>
                <a:gd name="connsiteX20" fmla="*/ 548946 w 548935"/>
                <a:gd name="connsiteY20" fmla="*/ 540128 h 551745"/>
                <a:gd name="connsiteX21" fmla="*/ 548946 w 548935"/>
                <a:gd name="connsiteY21" fmla="*/ 11637 h 551745"/>
                <a:gd name="connsiteX22" fmla="*/ 403205 w 548935"/>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5" h="551745">
                  <a:moveTo>
                    <a:pt x="378205" y="379474"/>
                  </a:moveTo>
                  <a:cubicBezTo>
                    <a:pt x="353740" y="406256"/>
                    <a:pt x="321288" y="419632"/>
                    <a:pt x="280859" y="419632"/>
                  </a:cubicBezTo>
                  <a:cubicBezTo>
                    <a:pt x="240441" y="419632"/>
                    <a:pt x="207989" y="406256"/>
                    <a:pt x="183524" y="379474"/>
                  </a:cubicBezTo>
                  <a:cubicBezTo>
                    <a:pt x="159058" y="352681"/>
                    <a:pt x="146811" y="318147"/>
                    <a:pt x="146811" y="275872"/>
                  </a:cubicBezTo>
                  <a:cubicBezTo>
                    <a:pt x="146811" y="233607"/>
                    <a:pt x="159058" y="199073"/>
                    <a:pt x="183524" y="172301"/>
                  </a:cubicBezTo>
                  <a:cubicBezTo>
                    <a:pt x="207989" y="145539"/>
                    <a:pt x="240441" y="132132"/>
                    <a:pt x="280859" y="132132"/>
                  </a:cubicBezTo>
                  <a:cubicBezTo>
                    <a:pt x="321288" y="132132"/>
                    <a:pt x="353740" y="145539"/>
                    <a:pt x="378205" y="172301"/>
                  </a:cubicBezTo>
                  <a:cubicBezTo>
                    <a:pt x="402670" y="199073"/>
                    <a:pt x="414907" y="233607"/>
                    <a:pt x="414907" y="275872"/>
                  </a:cubicBezTo>
                  <a:cubicBezTo>
                    <a:pt x="414907" y="318147"/>
                    <a:pt x="402670" y="352681"/>
                    <a:pt x="378205" y="379474"/>
                  </a:cubicBezTo>
                  <a:close/>
                  <a:moveTo>
                    <a:pt x="403205" y="11637"/>
                  </a:moveTo>
                  <a:lnTo>
                    <a:pt x="403205" y="70816"/>
                  </a:lnTo>
                  <a:cubicBezTo>
                    <a:pt x="389012" y="51806"/>
                    <a:pt x="368447" y="35260"/>
                    <a:pt x="341502" y="21147"/>
                  </a:cubicBezTo>
                  <a:cubicBezTo>
                    <a:pt x="314536" y="7066"/>
                    <a:pt x="284060" y="10"/>
                    <a:pt x="250013" y="10"/>
                  </a:cubicBezTo>
                  <a:cubicBezTo>
                    <a:pt x="179787" y="10"/>
                    <a:pt x="120565" y="27150"/>
                    <a:pt x="72345" y="81400"/>
                  </a:cubicBezTo>
                  <a:cubicBezTo>
                    <a:pt x="24104" y="135671"/>
                    <a:pt x="10" y="200495"/>
                    <a:pt x="10" y="275872"/>
                  </a:cubicBezTo>
                  <a:cubicBezTo>
                    <a:pt x="10" y="351291"/>
                    <a:pt x="24104" y="416104"/>
                    <a:pt x="72345" y="470365"/>
                  </a:cubicBezTo>
                  <a:cubicBezTo>
                    <a:pt x="120565" y="524635"/>
                    <a:pt x="179787" y="551755"/>
                    <a:pt x="250013" y="551755"/>
                  </a:cubicBezTo>
                  <a:cubicBezTo>
                    <a:pt x="284060" y="551755"/>
                    <a:pt x="314536" y="544709"/>
                    <a:pt x="341502" y="530607"/>
                  </a:cubicBezTo>
                  <a:cubicBezTo>
                    <a:pt x="368447" y="516526"/>
                    <a:pt x="389012" y="499969"/>
                    <a:pt x="403205" y="480928"/>
                  </a:cubicBezTo>
                  <a:lnTo>
                    <a:pt x="403205" y="540128"/>
                  </a:lnTo>
                  <a:lnTo>
                    <a:pt x="548946" y="540128"/>
                  </a:lnTo>
                  <a:lnTo>
                    <a:pt x="548946" y="11637"/>
                  </a:lnTo>
                  <a:lnTo>
                    <a:pt x="403205" y="11637"/>
                  </a:lnTo>
                  <a:close/>
                </a:path>
              </a:pathLst>
            </a:custGeom>
            <a:solidFill>
              <a:schemeClr val="tx1"/>
            </a:solidFill>
            <a:ln w="10286" cap="flat">
              <a:noFill/>
              <a:prstDash val="solid"/>
              <a:round/>
            </a:ln>
          </p:spPr>
          <p:txBody>
            <a:bodyPr rtlCol="0" anchor="ctr"/>
            <a:lstStyle/>
            <a:p>
              <a:endParaRPr lang="en-NL"/>
            </a:p>
          </p:txBody>
        </p:sp>
        <p:sp>
          <p:nvSpPr>
            <p:cNvPr id="14" name="Freeform 13">
              <a:extLst>
                <a:ext uri="{FF2B5EF4-FFF2-40B4-BE49-F238E27FC236}">
                  <a16:creationId xmlns:a16="http://schemas.microsoft.com/office/drawing/2014/main" id="{0BAEC540-4529-B26F-D2A2-3D4273DB733D}"/>
                </a:ext>
              </a:extLst>
            </p:cNvPr>
            <p:cNvSpPr/>
            <p:nvPr/>
          </p:nvSpPr>
          <p:spPr>
            <a:xfrm>
              <a:off x="6721140" y="2969041"/>
              <a:ext cx="503186" cy="540118"/>
            </a:xfrm>
            <a:custGeom>
              <a:avLst/>
              <a:gdLst>
                <a:gd name="connsiteX0" fmla="*/ 145751 w 503186"/>
                <a:gd name="connsiteY0" fmla="*/ 540128 h 540118"/>
                <a:gd name="connsiteX1" fmla="*/ 145751 w 503186"/>
                <a:gd name="connsiteY1" fmla="*/ 282223 h 540118"/>
                <a:gd name="connsiteX2" fmla="*/ 178193 w 503186"/>
                <a:gd name="connsiteY2" fmla="*/ 170184 h 540118"/>
                <a:gd name="connsiteX3" fmla="*/ 263836 w 503186"/>
                <a:gd name="connsiteY3" fmla="*/ 132132 h 540118"/>
                <a:gd name="connsiteX4" fmla="*/ 332981 w 503186"/>
                <a:gd name="connsiteY4" fmla="*/ 164366 h 540118"/>
                <a:gd name="connsiteX5" fmla="*/ 357456 w 503186"/>
                <a:gd name="connsiteY5" fmla="*/ 254735 h 540118"/>
                <a:gd name="connsiteX6" fmla="*/ 357456 w 503186"/>
                <a:gd name="connsiteY6" fmla="*/ 540128 h 540118"/>
                <a:gd name="connsiteX7" fmla="*/ 503197 w 503186"/>
                <a:gd name="connsiteY7" fmla="*/ 540128 h 540118"/>
                <a:gd name="connsiteX8" fmla="*/ 503197 w 503186"/>
                <a:gd name="connsiteY8" fmla="*/ 230427 h 540118"/>
                <a:gd name="connsiteX9" fmla="*/ 448410 w 503186"/>
                <a:gd name="connsiteY9" fmla="*/ 62901 h 540118"/>
                <a:gd name="connsiteX10" fmla="*/ 297884 w 503186"/>
                <a:gd name="connsiteY10" fmla="*/ 10 h 540118"/>
                <a:gd name="connsiteX11" fmla="*/ 145751 w 503186"/>
                <a:gd name="connsiteY11" fmla="*/ 71880 h 540118"/>
                <a:gd name="connsiteX12" fmla="*/ 145751 w 503186"/>
                <a:gd name="connsiteY12" fmla="*/ 11637 h 540118"/>
                <a:gd name="connsiteX13" fmla="*/ 11 w 503186"/>
                <a:gd name="connsiteY13" fmla="*/ 11637 h 540118"/>
                <a:gd name="connsiteX14" fmla="*/ 11 w 503186"/>
                <a:gd name="connsiteY14" fmla="*/ 540128 h 540118"/>
                <a:gd name="connsiteX15" fmla="*/ 145751 w 503186"/>
                <a:gd name="connsiteY15" fmla="*/ 54012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186" h="540118">
                  <a:moveTo>
                    <a:pt x="145751" y="540128"/>
                  </a:moveTo>
                  <a:lnTo>
                    <a:pt x="145751" y="282223"/>
                  </a:lnTo>
                  <a:cubicBezTo>
                    <a:pt x="145751" y="232912"/>
                    <a:pt x="156558" y="195555"/>
                    <a:pt x="178193" y="170184"/>
                  </a:cubicBezTo>
                  <a:cubicBezTo>
                    <a:pt x="199828" y="144813"/>
                    <a:pt x="228369" y="132132"/>
                    <a:pt x="263836" y="132132"/>
                  </a:cubicBezTo>
                  <a:cubicBezTo>
                    <a:pt x="293623" y="132132"/>
                    <a:pt x="316657" y="142870"/>
                    <a:pt x="332981" y="164366"/>
                  </a:cubicBezTo>
                  <a:cubicBezTo>
                    <a:pt x="349294" y="185871"/>
                    <a:pt x="357456" y="215987"/>
                    <a:pt x="357456" y="254735"/>
                  </a:cubicBezTo>
                  <a:lnTo>
                    <a:pt x="357456" y="540128"/>
                  </a:lnTo>
                  <a:lnTo>
                    <a:pt x="503197" y="540128"/>
                  </a:lnTo>
                  <a:lnTo>
                    <a:pt x="503197" y="230427"/>
                  </a:lnTo>
                  <a:cubicBezTo>
                    <a:pt x="503197" y="160674"/>
                    <a:pt x="484928" y="104828"/>
                    <a:pt x="448410" y="62901"/>
                  </a:cubicBezTo>
                  <a:cubicBezTo>
                    <a:pt x="411872" y="20984"/>
                    <a:pt x="361707" y="10"/>
                    <a:pt x="297884" y="10"/>
                  </a:cubicBezTo>
                  <a:cubicBezTo>
                    <a:pt x="229079" y="10"/>
                    <a:pt x="178368" y="23970"/>
                    <a:pt x="145751" y="71880"/>
                  </a:cubicBezTo>
                  <a:lnTo>
                    <a:pt x="145751" y="11637"/>
                  </a:lnTo>
                  <a:lnTo>
                    <a:pt x="11" y="11637"/>
                  </a:lnTo>
                  <a:lnTo>
                    <a:pt x="11" y="540128"/>
                  </a:lnTo>
                  <a:lnTo>
                    <a:pt x="145751" y="540128"/>
                  </a:lnTo>
                  <a:close/>
                </a:path>
              </a:pathLst>
            </a:custGeom>
            <a:solidFill>
              <a:schemeClr val="tx1"/>
            </a:solidFill>
            <a:ln w="10286" cap="flat">
              <a:noFill/>
              <a:prstDash val="solid"/>
              <a:round/>
            </a:ln>
          </p:spPr>
          <p:txBody>
            <a:bodyPr rtlCol="0" anchor="ctr"/>
            <a:lstStyle/>
            <a:p>
              <a:endParaRPr lang="en-NL"/>
            </a:p>
          </p:txBody>
        </p:sp>
        <p:sp>
          <p:nvSpPr>
            <p:cNvPr id="18" name="Freeform 17">
              <a:extLst>
                <a:ext uri="{FF2B5EF4-FFF2-40B4-BE49-F238E27FC236}">
                  <a16:creationId xmlns:a16="http://schemas.microsoft.com/office/drawing/2014/main" id="{7B732BEF-45BB-6EAD-F19D-A193E16692EA}"/>
                </a:ext>
              </a:extLst>
            </p:cNvPr>
            <p:cNvSpPr/>
            <p:nvPr/>
          </p:nvSpPr>
          <p:spPr>
            <a:xfrm>
              <a:off x="7317504" y="2980668"/>
              <a:ext cx="491483" cy="540118"/>
            </a:xfrm>
            <a:custGeom>
              <a:avLst/>
              <a:gdLst>
                <a:gd name="connsiteX0" fmla="*/ 345744 w 491483"/>
                <a:gd name="connsiteY0" fmla="*/ 468248 h 540118"/>
                <a:gd name="connsiteX1" fmla="*/ 345744 w 491483"/>
                <a:gd name="connsiteY1" fmla="*/ 528501 h 540118"/>
                <a:gd name="connsiteX2" fmla="*/ 491495 w 491483"/>
                <a:gd name="connsiteY2" fmla="*/ 528501 h 540118"/>
                <a:gd name="connsiteX3" fmla="*/ 491495 w 491483"/>
                <a:gd name="connsiteY3" fmla="*/ 10 h 540118"/>
                <a:gd name="connsiteX4" fmla="*/ 345744 w 491483"/>
                <a:gd name="connsiteY4" fmla="*/ 10 h 540118"/>
                <a:gd name="connsiteX5" fmla="*/ 345744 w 491483"/>
                <a:gd name="connsiteY5" fmla="*/ 257915 h 540118"/>
                <a:gd name="connsiteX6" fmla="*/ 316503 w 491483"/>
                <a:gd name="connsiteY6" fmla="*/ 369943 h 540118"/>
                <a:gd name="connsiteX7" fmla="*/ 236171 w 491483"/>
                <a:gd name="connsiteY7" fmla="*/ 407985 h 540118"/>
                <a:gd name="connsiteX8" fmla="*/ 145752 w 491483"/>
                <a:gd name="connsiteY8" fmla="*/ 282212 h 540118"/>
                <a:gd name="connsiteX9" fmla="*/ 145752 w 491483"/>
                <a:gd name="connsiteY9" fmla="*/ 10 h 540118"/>
                <a:gd name="connsiteX10" fmla="*/ 12 w 491483"/>
                <a:gd name="connsiteY10" fmla="*/ 10 h 540118"/>
                <a:gd name="connsiteX11" fmla="*/ 12 w 491483"/>
                <a:gd name="connsiteY11" fmla="*/ 306520 h 540118"/>
                <a:gd name="connsiteX12" fmla="*/ 52668 w 491483"/>
                <a:gd name="connsiteY12" fmla="*/ 476715 h 540118"/>
                <a:gd name="connsiteX13" fmla="*/ 200014 w 491483"/>
                <a:gd name="connsiteY13" fmla="*/ 540128 h 540118"/>
                <a:gd name="connsiteX14" fmla="*/ 345744 w 491483"/>
                <a:gd name="connsiteY14" fmla="*/ 46824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483" h="540118">
                  <a:moveTo>
                    <a:pt x="345744" y="468248"/>
                  </a:moveTo>
                  <a:lnTo>
                    <a:pt x="345744" y="528501"/>
                  </a:lnTo>
                  <a:lnTo>
                    <a:pt x="491495" y="528501"/>
                  </a:lnTo>
                  <a:lnTo>
                    <a:pt x="491495" y="10"/>
                  </a:lnTo>
                  <a:lnTo>
                    <a:pt x="345744" y="10"/>
                  </a:lnTo>
                  <a:lnTo>
                    <a:pt x="345744" y="257915"/>
                  </a:lnTo>
                  <a:cubicBezTo>
                    <a:pt x="345744" y="307246"/>
                    <a:pt x="335997" y="344592"/>
                    <a:pt x="316503" y="369943"/>
                  </a:cubicBezTo>
                  <a:cubicBezTo>
                    <a:pt x="296989" y="395325"/>
                    <a:pt x="270219" y="407985"/>
                    <a:pt x="236171" y="407985"/>
                  </a:cubicBezTo>
                  <a:cubicBezTo>
                    <a:pt x="175888" y="407985"/>
                    <a:pt x="145752" y="366088"/>
                    <a:pt x="145752" y="282212"/>
                  </a:cubicBezTo>
                  <a:lnTo>
                    <a:pt x="145752" y="10"/>
                  </a:lnTo>
                  <a:lnTo>
                    <a:pt x="12" y="10"/>
                  </a:lnTo>
                  <a:lnTo>
                    <a:pt x="12" y="306520"/>
                  </a:lnTo>
                  <a:cubicBezTo>
                    <a:pt x="12" y="377705"/>
                    <a:pt x="17560" y="434409"/>
                    <a:pt x="52668" y="476715"/>
                  </a:cubicBezTo>
                  <a:cubicBezTo>
                    <a:pt x="87775" y="518980"/>
                    <a:pt x="136880" y="540128"/>
                    <a:pt x="200014" y="540128"/>
                  </a:cubicBezTo>
                  <a:cubicBezTo>
                    <a:pt x="264537" y="540128"/>
                    <a:pt x="313128" y="516178"/>
                    <a:pt x="345744" y="468248"/>
                  </a:cubicBezTo>
                  <a:close/>
                </a:path>
              </a:pathLst>
            </a:custGeom>
            <a:solidFill>
              <a:schemeClr val="tx1"/>
            </a:solidFill>
            <a:ln w="10286" cap="flat">
              <a:noFill/>
              <a:prstDash val="solid"/>
              <a:round/>
            </a:ln>
          </p:spPr>
          <p:txBody>
            <a:bodyPr rtlCol="0" anchor="ctr"/>
            <a:lstStyle/>
            <a:p>
              <a:endParaRPr lang="en-NL"/>
            </a:p>
          </p:txBody>
        </p:sp>
        <p:sp>
          <p:nvSpPr>
            <p:cNvPr id="23" name="Freeform 22">
              <a:extLst>
                <a:ext uri="{FF2B5EF4-FFF2-40B4-BE49-F238E27FC236}">
                  <a16:creationId xmlns:a16="http://schemas.microsoft.com/office/drawing/2014/main" id="{172BEA9A-3D12-B758-48A7-185A71974C9F}"/>
                </a:ext>
              </a:extLst>
            </p:cNvPr>
            <p:cNvSpPr/>
            <p:nvPr/>
          </p:nvSpPr>
          <p:spPr>
            <a:xfrm>
              <a:off x="8242072" y="2969041"/>
              <a:ext cx="541473" cy="551745"/>
            </a:xfrm>
            <a:custGeom>
              <a:avLst/>
              <a:gdLst>
                <a:gd name="connsiteX0" fmla="*/ 146834 w 541473"/>
                <a:gd name="connsiteY0" fmla="*/ 211396 h 551745"/>
                <a:gd name="connsiteX1" fmla="*/ 193644 w 541473"/>
                <a:gd name="connsiteY1" fmla="*/ 142696 h 551745"/>
                <a:gd name="connsiteX2" fmla="*/ 275562 w 541473"/>
                <a:gd name="connsiteY2" fmla="*/ 119452 h 551745"/>
                <a:gd name="connsiteX3" fmla="*/ 352683 w 541473"/>
                <a:gd name="connsiteY3" fmla="*/ 142696 h 551745"/>
                <a:gd name="connsiteX4" fmla="*/ 395767 w 541473"/>
                <a:gd name="connsiteY4" fmla="*/ 211396 h 551745"/>
                <a:gd name="connsiteX5" fmla="*/ 146834 w 541473"/>
                <a:gd name="connsiteY5" fmla="*/ 211396 h 551745"/>
                <a:gd name="connsiteX6" fmla="*/ 541487 w 541473"/>
                <a:gd name="connsiteY6" fmla="*/ 260032 h 551745"/>
                <a:gd name="connsiteX7" fmla="*/ 465961 w 541473"/>
                <a:gd name="connsiteY7" fmla="*/ 68188 h 551745"/>
                <a:gd name="connsiteX8" fmla="*/ 279792 w 541473"/>
                <a:gd name="connsiteY8" fmla="*/ 10 h 551745"/>
                <a:gd name="connsiteX9" fmla="*/ 79800 w 541473"/>
                <a:gd name="connsiteY9" fmla="*/ 78762 h 551745"/>
                <a:gd name="connsiteX10" fmla="*/ 13 w 541473"/>
                <a:gd name="connsiteY10" fmla="*/ 275872 h 551745"/>
                <a:gd name="connsiteX11" fmla="*/ 80325 w 541473"/>
                <a:gd name="connsiteY11" fmla="*/ 475641 h 551745"/>
                <a:gd name="connsiteX12" fmla="*/ 281922 w 541473"/>
                <a:gd name="connsiteY12" fmla="*/ 551755 h 551745"/>
                <a:gd name="connsiteX13" fmla="*/ 528735 w 541473"/>
                <a:gd name="connsiteY13" fmla="*/ 433376 h 551745"/>
                <a:gd name="connsiteX14" fmla="*/ 420222 w 541473"/>
                <a:gd name="connsiteY14" fmla="*/ 353049 h 551745"/>
                <a:gd name="connsiteX15" fmla="*/ 282993 w 541473"/>
                <a:gd name="connsiteY15" fmla="*/ 419632 h 551745"/>
                <a:gd name="connsiteX16" fmla="*/ 187778 w 541473"/>
                <a:gd name="connsiteY16" fmla="*/ 390559 h 551745"/>
                <a:gd name="connsiteX17" fmla="*/ 141503 w 541473"/>
                <a:gd name="connsiteY17" fmla="*/ 309701 h 551745"/>
                <a:gd name="connsiteX18" fmla="*/ 539377 w 541473"/>
                <a:gd name="connsiteY18" fmla="*/ 309701 h 551745"/>
                <a:gd name="connsiteX19" fmla="*/ 541487 w 541473"/>
                <a:gd name="connsiteY19" fmla="*/ 260032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1473" h="551745">
                  <a:moveTo>
                    <a:pt x="146834" y="211396"/>
                  </a:moveTo>
                  <a:cubicBezTo>
                    <a:pt x="153216" y="181116"/>
                    <a:pt x="168809" y="158209"/>
                    <a:pt x="193644" y="142696"/>
                  </a:cubicBezTo>
                  <a:cubicBezTo>
                    <a:pt x="218459" y="127214"/>
                    <a:pt x="245786" y="119452"/>
                    <a:pt x="275562" y="119452"/>
                  </a:cubicBezTo>
                  <a:cubicBezTo>
                    <a:pt x="304628" y="119452"/>
                    <a:pt x="330348" y="127214"/>
                    <a:pt x="352683" y="142696"/>
                  </a:cubicBezTo>
                  <a:cubicBezTo>
                    <a:pt x="375028" y="158209"/>
                    <a:pt x="389396" y="181116"/>
                    <a:pt x="395767" y="211396"/>
                  </a:cubicBezTo>
                  <a:lnTo>
                    <a:pt x="146834" y="211396"/>
                  </a:lnTo>
                  <a:close/>
                  <a:moveTo>
                    <a:pt x="541487" y="260032"/>
                  </a:moveTo>
                  <a:cubicBezTo>
                    <a:pt x="541487" y="177588"/>
                    <a:pt x="516322" y="113623"/>
                    <a:pt x="465961" y="68188"/>
                  </a:cubicBezTo>
                  <a:cubicBezTo>
                    <a:pt x="415600" y="22732"/>
                    <a:pt x="353547" y="10"/>
                    <a:pt x="279792" y="10"/>
                  </a:cubicBezTo>
                  <a:cubicBezTo>
                    <a:pt x="199645" y="10"/>
                    <a:pt x="132991" y="26260"/>
                    <a:pt x="79800" y="78762"/>
                  </a:cubicBezTo>
                  <a:cubicBezTo>
                    <a:pt x="26608" y="131263"/>
                    <a:pt x="13" y="196977"/>
                    <a:pt x="13" y="275872"/>
                  </a:cubicBezTo>
                  <a:cubicBezTo>
                    <a:pt x="13" y="358316"/>
                    <a:pt x="26763" y="424909"/>
                    <a:pt x="80325" y="475641"/>
                  </a:cubicBezTo>
                  <a:cubicBezTo>
                    <a:pt x="133876" y="526394"/>
                    <a:pt x="201075" y="551755"/>
                    <a:pt x="281922" y="551755"/>
                  </a:cubicBezTo>
                  <a:cubicBezTo>
                    <a:pt x="391846" y="551755"/>
                    <a:pt x="474103" y="512292"/>
                    <a:pt x="528735" y="433376"/>
                  </a:cubicBezTo>
                  <a:lnTo>
                    <a:pt x="420222" y="353049"/>
                  </a:lnTo>
                  <a:cubicBezTo>
                    <a:pt x="391135" y="397421"/>
                    <a:pt x="345385" y="419632"/>
                    <a:pt x="282993" y="419632"/>
                  </a:cubicBezTo>
                  <a:cubicBezTo>
                    <a:pt x="246105" y="419632"/>
                    <a:pt x="214373" y="409948"/>
                    <a:pt x="187778" y="390559"/>
                  </a:cubicBezTo>
                  <a:cubicBezTo>
                    <a:pt x="161182" y="371201"/>
                    <a:pt x="145754" y="344234"/>
                    <a:pt x="141503" y="309701"/>
                  </a:cubicBezTo>
                  <a:lnTo>
                    <a:pt x="539377" y="309701"/>
                  </a:lnTo>
                  <a:cubicBezTo>
                    <a:pt x="540787" y="299832"/>
                    <a:pt x="541487" y="283276"/>
                    <a:pt x="541487" y="260032"/>
                  </a:cubicBezTo>
                  <a:close/>
                </a:path>
              </a:pathLst>
            </a:custGeom>
            <a:solidFill>
              <a:schemeClr val="tx1"/>
            </a:solidFill>
            <a:ln w="10286" cap="flat">
              <a:noFill/>
              <a:prstDash val="solid"/>
              <a:round/>
            </a:ln>
          </p:spPr>
          <p:txBody>
            <a:bodyPr rtlCol="0" anchor="ctr"/>
            <a:lstStyle/>
            <a:p>
              <a:endParaRPr lang="en-NL"/>
            </a:p>
          </p:txBody>
        </p:sp>
        <p:sp>
          <p:nvSpPr>
            <p:cNvPr id="24" name="Freeform 23">
              <a:extLst>
                <a:ext uri="{FF2B5EF4-FFF2-40B4-BE49-F238E27FC236}">
                  <a16:creationId xmlns:a16="http://schemas.microsoft.com/office/drawing/2014/main" id="{EF2DFF8B-5C60-617D-806D-329599792DB3}"/>
                </a:ext>
              </a:extLst>
            </p:cNvPr>
            <p:cNvSpPr/>
            <p:nvPr/>
          </p:nvSpPr>
          <p:spPr>
            <a:xfrm>
              <a:off x="8825158" y="2969031"/>
              <a:ext cx="421279" cy="551755"/>
            </a:xfrm>
            <a:custGeom>
              <a:avLst/>
              <a:gdLst>
                <a:gd name="connsiteX0" fmla="*/ 363841 w 421279"/>
                <a:gd name="connsiteY0" fmla="*/ 503129 h 551755"/>
                <a:gd name="connsiteX1" fmla="*/ 421293 w 421279"/>
                <a:gd name="connsiteY1" fmla="*/ 379484 h 551755"/>
                <a:gd name="connsiteX2" fmla="*/ 267020 w 421279"/>
                <a:gd name="connsiteY2" fmla="*/ 215640 h 551755"/>
                <a:gd name="connsiteX3" fmla="*/ 217029 w 421279"/>
                <a:gd name="connsiteY3" fmla="*/ 200842 h 551755"/>
                <a:gd name="connsiteX4" fmla="*/ 164909 w 421279"/>
                <a:gd name="connsiteY4" fmla="*/ 155387 h 551755"/>
                <a:gd name="connsiteX5" fmla="*/ 180862 w 421279"/>
                <a:gd name="connsiteY5" fmla="*/ 128962 h 551755"/>
                <a:gd name="connsiteX6" fmla="*/ 218100 w 421279"/>
                <a:gd name="connsiteY6" fmla="*/ 119462 h 551755"/>
                <a:gd name="connsiteX7" fmla="*/ 308519 w 421279"/>
                <a:gd name="connsiteY7" fmla="*/ 165971 h 551755"/>
                <a:gd name="connsiteX8" fmla="*/ 404259 w 421279"/>
                <a:gd name="connsiteY8" fmla="*/ 88814 h 551755"/>
                <a:gd name="connsiteX9" fmla="*/ 220230 w 421279"/>
                <a:gd name="connsiteY9" fmla="*/ 10 h 551755"/>
                <a:gd name="connsiteX10" fmla="*/ 78205 w 421279"/>
                <a:gd name="connsiteY10" fmla="*/ 43880 h 551755"/>
                <a:gd name="connsiteX11" fmla="*/ 20228 w 421279"/>
                <a:gd name="connsiteY11" fmla="*/ 159631 h 551755"/>
                <a:gd name="connsiteX12" fmla="*/ 55871 w 421279"/>
                <a:gd name="connsiteY12" fmla="*/ 265308 h 551755"/>
                <a:gd name="connsiteX13" fmla="*/ 167039 w 421279"/>
                <a:gd name="connsiteY13" fmla="*/ 328752 h 551755"/>
                <a:gd name="connsiteX14" fmla="*/ 206397 w 421279"/>
                <a:gd name="connsiteY14" fmla="*/ 338252 h 551755"/>
                <a:gd name="connsiteX15" fmla="*/ 263304 w 421279"/>
                <a:gd name="connsiteY15" fmla="*/ 360985 h 551755"/>
                <a:gd name="connsiteX16" fmla="*/ 277683 w 421279"/>
                <a:gd name="connsiteY16" fmla="*/ 388984 h 551755"/>
                <a:gd name="connsiteX17" fmla="*/ 260649 w 421279"/>
                <a:gd name="connsiteY17" fmla="*/ 417526 h 551755"/>
                <a:gd name="connsiteX18" fmla="*/ 219160 w 421279"/>
                <a:gd name="connsiteY18" fmla="*/ 427036 h 551755"/>
                <a:gd name="connsiteX19" fmla="*/ 100015 w 421279"/>
                <a:gd name="connsiteY19" fmla="*/ 365740 h 551755"/>
                <a:gd name="connsiteX20" fmla="*/ 14 w 421279"/>
                <a:gd name="connsiteY20" fmla="*/ 450280 h 551755"/>
                <a:gd name="connsiteX21" fmla="*/ 219160 w 421279"/>
                <a:gd name="connsiteY21" fmla="*/ 551765 h 551755"/>
                <a:gd name="connsiteX22" fmla="*/ 363841 w 421279"/>
                <a:gd name="connsiteY22" fmla="*/ 503129 h 55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279" h="551755">
                  <a:moveTo>
                    <a:pt x="363841" y="503129"/>
                  </a:moveTo>
                  <a:cubicBezTo>
                    <a:pt x="402128" y="470733"/>
                    <a:pt x="421293" y="429511"/>
                    <a:pt x="421293" y="379484"/>
                  </a:cubicBezTo>
                  <a:cubicBezTo>
                    <a:pt x="421293" y="297726"/>
                    <a:pt x="369872" y="243128"/>
                    <a:pt x="267020" y="215640"/>
                  </a:cubicBezTo>
                  <a:lnTo>
                    <a:pt x="217029" y="200842"/>
                  </a:lnTo>
                  <a:cubicBezTo>
                    <a:pt x="182272" y="191690"/>
                    <a:pt x="164909" y="176535"/>
                    <a:pt x="164909" y="155387"/>
                  </a:cubicBezTo>
                  <a:cubicBezTo>
                    <a:pt x="164909" y="144138"/>
                    <a:pt x="170219" y="135323"/>
                    <a:pt x="180862" y="128962"/>
                  </a:cubicBezTo>
                  <a:cubicBezTo>
                    <a:pt x="191504" y="122622"/>
                    <a:pt x="203907" y="119462"/>
                    <a:pt x="218100" y="119462"/>
                  </a:cubicBezTo>
                  <a:cubicBezTo>
                    <a:pt x="253547" y="119462"/>
                    <a:pt x="283693" y="134965"/>
                    <a:pt x="308519" y="165971"/>
                  </a:cubicBezTo>
                  <a:lnTo>
                    <a:pt x="404259" y="88814"/>
                  </a:lnTo>
                  <a:cubicBezTo>
                    <a:pt x="363130" y="29625"/>
                    <a:pt x="301777" y="10"/>
                    <a:pt x="220230" y="10"/>
                  </a:cubicBezTo>
                  <a:cubicBezTo>
                    <a:pt x="162778" y="10"/>
                    <a:pt x="115433" y="14654"/>
                    <a:pt x="78205" y="43880"/>
                  </a:cubicBezTo>
                  <a:cubicBezTo>
                    <a:pt x="40977" y="73127"/>
                    <a:pt x="21638" y="111721"/>
                    <a:pt x="20228" y="159631"/>
                  </a:cubicBezTo>
                  <a:cubicBezTo>
                    <a:pt x="18797" y="200505"/>
                    <a:pt x="30685" y="235734"/>
                    <a:pt x="55871" y="265308"/>
                  </a:cubicBezTo>
                  <a:cubicBezTo>
                    <a:pt x="81025" y="294913"/>
                    <a:pt x="118109" y="316041"/>
                    <a:pt x="167039" y="328752"/>
                  </a:cubicBezTo>
                  <a:lnTo>
                    <a:pt x="206397" y="338252"/>
                  </a:lnTo>
                  <a:cubicBezTo>
                    <a:pt x="234763" y="346024"/>
                    <a:pt x="253732" y="353571"/>
                    <a:pt x="263304" y="360985"/>
                  </a:cubicBezTo>
                  <a:cubicBezTo>
                    <a:pt x="272897" y="368379"/>
                    <a:pt x="277683" y="377725"/>
                    <a:pt x="277683" y="388984"/>
                  </a:cubicBezTo>
                  <a:cubicBezTo>
                    <a:pt x="277683" y="401665"/>
                    <a:pt x="271980" y="411175"/>
                    <a:pt x="260649" y="417526"/>
                  </a:cubicBezTo>
                  <a:cubicBezTo>
                    <a:pt x="249296" y="423856"/>
                    <a:pt x="235463" y="427036"/>
                    <a:pt x="219160" y="427036"/>
                  </a:cubicBezTo>
                  <a:cubicBezTo>
                    <a:pt x="165269" y="427036"/>
                    <a:pt x="125540" y="406604"/>
                    <a:pt x="100015" y="365740"/>
                  </a:cubicBezTo>
                  <a:lnTo>
                    <a:pt x="14" y="450280"/>
                  </a:lnTo>
                  <a:cubicBezTo>
                    <a:pt x="45393" y="517937"/>
                    <a:pt x="118449" y="551765"/>
                    <a:pt x="219160" y="551765"/>
                  </a:cubicBezTo>
                  <a:cubicBezTo>
                    <a:pt x="277302" y="551765"/>
                    <a:pt x="325542" y="535547"/>
                    <a:pt x="363841" y="503129"/>
                  </a:cubicBezTo>
                  <a:close/>
                </a:path>
              </a:pathLst>
            </a:custGeom>
            <a:solidFill>
              <a:schemeClr val="tx1"/>
            </a:solidFill>
            <a:ln w="10286" cap="flat">
              <a:noFill/>
              <a:prstDash val="solid"/>
              <a:round/>
            </a:ln>
          </p:spPr>
          <p:txBody>
            <a:bodyPr rtlCol="0" anchor="ctr"/>
            <a:lstStyle/>
            <a:p>
              <a:endParaRPr lang="en-NL"/>
            </a:p>
          </p:txBody>
        </p:sp>
        <p:sp>
          <p:nvSpPr>
            <p:cNvPr id="25" name="Freeform 24">
              <a:extLst>
                <a:ext uri="{FF2B5EF4-FFF2-40B4-BE49-F238E27FC236}">
                  <a16:creationId xmlns:a16="http://schemas.microsoft.com/office/drawing/2014/main" id="{97CC3DB4-2DD8-2F51-8FCA-96DEA66CF249}"/>
                </a:ext>
              </a:extLst>
            </p:cNvPr>
            <p:cNvSpPr/>
            <p:nvPr/>
          </p:nvSpPr>
          <p:spPr>
            <a:xfrm>
              <a:off x="7885182" y="2758698"/>
              <a:ext cx="348943" cy="750461"/>
            </a:xfrm>
            <a:custGeom>
              <a:avLst/>
              <a:gdLst>
                <a:gd name="connsiteX0" fmla="*/ 220229 w 348943"/>
                <a:gd name="connsiteY0" fmla="*/ 750471 h 750461"/>
                <a:gd name="connsiteX1" fmla="*/ 220229 w 348943"/>
                <a:gd name="connsiteY1" fmla="*/ 348816 h 750461"/>
                <a:gd name="connsiteX2" fmla="*/ 348956 w 348943"/>
                <a:gd name="connsiteY2" fmla="*/ 348816 h 750461"/>
                <a:gd name="connsiteX3" fmla="*/ 348956 w 348943"/>
                <a:gd name="connsiteY3" fmla="*/ 221980 h 750461"/>
                <a:gd name="connsiteX4" fmla="*/ 232991 w 348943"/>
                <a:gd name="connsiteY4" fmla="*/ 221980 h 750461"/>
                <a:gd name="connsiteX5" fmla="*/ 198954 w 348943"/>
                <a:gd name="connsiteY5" fmla="*/ 208768 h 750461"/>
                <a:gd name="connsiteX6" fmla="*/ 185121 w 348943"/>
                <a:gd name="connsiteY6" fmla="*/ 174418 h 750461"/>
                <a:gd name="connsiteX7" fmla="*/ 242574 w 348943"/>
                <a:gd name="connsiteY7" fmla="*/ 126845 h 750461"/>
                <a:gd name="connsiteX8" fmla="*/ 348956 w 348943"/>
                <a:gd name="connsiteY8" fmla="*/ 126845 h 750461"/>
                <a:gd name="connsiteX9" fmla="*/ 348956 w 348943"/>
                <a:gd name="connsiteY9" fmla="*/ 10 h 750461"/>
                <a:gd name="connsiteX10" fmla="*/ 192573 w 348943"/>
                <a:gd name="connsiteY10" fmla="*/ 10 h 750461"/>
                <a:gd name="connsiteX11" fmla="*/ 85655 w 348943"/>
                <a:gd name="connsiteY11" fmla="*/ 37540 h 750461"/>
                <a:gd name="connsiteX12" fmla="*/ 45752 w 348943"/>
                <a:gd name="connsiteY12" fmla="*/ 133196 h 750461"/>
                <a:gd name="connsiteX13" fmla="*/ 83000 w 348943"/>
                <a:gd name="connsiteY13" fmla="*/ 221980 h 750461"/>
                <a:gd name="connsiteX14" fmla="*/ 12 w 348943"/>
                <a:gd name="connsiteY14" fmla="*/ 221980 h 750461"/>
                <a:gd name="connsiteX15" fmla="*/ 12 w 348943"/>
                <a:gd name="connsiteY15" fmla="*/ 348816 h 750461"/>
                <a:gd name="connsiteX16" fmla="*/ 74488 w 348943"/>
                <a:gd name="connsiteY16" fmla="*/ 348816 h 750461"/>
                <a:gd name="connsiteX17" fmla="*/ 74488 w 348943"/>
                <a:gd name="connsiteY17" fmla="*/ 750471 h 750461"/>
                <a:gd name="connsiteX18" fmla="*/ 220229 w 348943"/>
                <a:gd name="connsiteY18" fmla="*/ 750471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943" h="750461">
                  <a:moveTo>
                    <a:pt x="220229" y="750471"/>
                  </a:moveTo>
                  <a:lnTo>
                    <a:pt x="220229" y="348816"/>
                  </a:lnTo>
                  <a:lnTo>
                    <a:pt x="348956" y="348816"/>
                  </a:lnTo>
                  <a:lnTo>
                    <a:pt x="348956" y="221980"/>
                  </a:lnTo>
                  <a:lnTo>
                    <a:pt x="232991" y="221980"/>
                  </a:lnTo>
                  <a:cubicBezTo>
                    <a:pt x="219519" y="221980"/>
                    <a:pt x="208166" y="217583"/>
                    <a:pt x="198954" y="208768"/>
                  </a:cubicBezTo>
                  <a:cubicBezTo>
                    <a:pt x="189732" y="199963"/>
                    <a:pt x="185121" y="188520"/>
                    <a:pt x="185121" y="174418"/>
                  </a:cubicBezTo>
                  <a:cubicBezTo>
                    <a:pt x="185121" y="142706"/>
                    <a:pt x="204286" y="126845"/>
                    <a:pt x="242574" y="126845"/>
                  </a:cubicBezTo>
                  <a:lnTo>
                    <a:pt x="348956" y="126845"/>
                  </a:lnTo>
                  <a:lnTo>
                    <a:pt x="348956" y="10"/>
                  </a:lnTo>
                  <a:lnTo>
                    <a:pt x="192573" y="10"/>
                  </a:lnTo>
                  <a:cubicBezTo>
                    <a:pt x="147883" y="10"/>
                    <a:pt x="112251" y="12526"/>
                    <a:pt x="85655" y="37540"/>
                  </a:cubicBezTo>
                  <a:cubicBezTo>
                    <a:pt x="59060" y="62553"/>
                    <a:pt x="45752" y="94449"/>
                    <a:pt x="45752" y="133196"/>
                  </a:cubicBezTo>
                  <a:cubicBezTo>
                    <a:pt x="45752" y="169131"/>
                    <a:pt x="58164" y="198725"/>
                    <a:pt x="83000" y="221980"/>
                  </a:cubicBezTo>
                  <a:lnTo>
                    <a:pt x="12" y="221980"/>
                  </a:lnTo>
                  <a:lnTo>
                    <a:pt x="12" y="348816"/>
                  </a:lnTo>
                  <a:lnTo>
                    <a:pt x="74488" y="348816"/>
                  </a:lnTo>
                  <a:lnTo>
                    <a:pt x="74488" y="750471"/>
                  </a:lnTo>
                  <a:lnTo>
                    <a:pt x="220229" y="750471"/>
                  </a:lnTo>
                  <a:close/>
                </a:path>
              </a:pathLst>
            </a:custGeom>
            <a:solidFill>
              <a:schemeClr val="tx1"/>
            </a:solidFill>
            <a:ln w="10286" cap="flat">
              <a:noFill/>
              <a:prstDash val="solid"/>
              <a:round/>
            </a:ln>
          </p:spPr>
          <p:txBody>
            <a:bodyPr rtlCol="0" anchor="ctr"/>
            <a:lstStyle/>
            <a:p>
              <a:endParaRPr lang="en-NL"/>
            </a:p>
          </p:txBody>
        </p:sp>
        <p:sp>
          <p:nvSpPr>
            <p:cNvPr id="26" name="Freeform 25">
              <a:extLst>
                <a:ext uri="{FF2B5EF4-FFF2-40B4-BE49-F238E27FC236}">
                  <a16:creationId xmlns:a16="http://schemas.microsoft.com/office/drawing/2014/main" id="{46DCAC3B-B442-F4B5-6E37-FD9165569CCD}"/>
                </a:ext>
              </a:extLst>
            </p:cNvPr>
            <p:cNvSpPr/>
            <p:nvPr/>
          </p:nvSpPr>
          <p:spPr>
            <a:xfrm>
              <a:off x="9277572" y="2833748"/>
              <a:ext cx="348943" cy="675410"/>
            </a:xfrm>
            <a:custGeom>
              <a:avLst/>
              <a:gdLst>
                <a:gd name="connsiteX0" fmla="*/ 348958 w 348943"/>
                <a:gd name="connsiteY0" fmla="*/ 146930 h 675410"/>
                <a:gd name="connsiteX1" fmla="*/ 220252 w 348943"/>
                <a:gd name="connsiteY1" fmla="*/ 146930 h 675410"/>
                <a:gd name="connsiteX2" fmla="*/ 220252 w 348943"/>
                <a:gd name="connsiteY2" fmla="*/ 10 h 675410"/>
                <a:gd name="connsiteX3" fmla="*/ 74501 w 348943"/>
                <a:gd name="connsiteY3" fmla="*/ 10 h 675410"/>
                <a:gd name="connsiteX4" fmla="*/ 74501 w 348943"/>
                <a:gd name="connsiteY4" fmla="*/ 146930 h 675410"/>
                <a:gd name="connsiteX5" fmla="*/ 14 w 348943"/>
                <a:gd name="connsiteY5" fmla="*/ 146930 h 675410"/>
                <a:gd name="connsiteX6" fmla="*/ 14 w 348943"/>
                <a:gd name="connsiteY6" fmla="*/ 273765 h 675410"/>
                <a:gd name="connsiteX7" fmla="*/ 74490 w 348943"/>
                <a:gd name="connsiteY7" fmla="*/ 273765 h 675410"/>
                <a:gd name="connsiteX8" fmla="*/ 74501 w 348943"/>
                <a:gd name="connsiteY8" fmla="*/ 675421 h 675410"/>
                <a:gd name="connsiteX9" fmla="*/ 220252 w 348943"/>
                <a:gd name="connsiteY9" fmla="*/ 675421 h 675410"/>
                <a:gd name="connsiteX10" fmla="*/ 220252 w 348943"/>
                <a:gd name="connsiteY10" fmla="*/ 273765 h 675410"/>
                <a:gd name="connsiteX11" fmla="*/ 348958 w 348943"/>
                <a:gd name="connsiteY11" fmla="*/ 273765 h 675410"/>
                <a:gd name="connsiteX12" fmla="*/ 348958 w 348943"/>
                <a:gd name="connsiteY12" fmla="*/ 146930 h 67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943" h="675410">
                  <a:moveTo>
                    <a:pt x="348958" y="146930"/>
                  </a:moveTo>
                  <a:lnTo>
                    <a:pt x="220252" y="146930"/>
                  </a:lnTo>
                  <a:lnTo>
                    <a:pt x="220252" y="10"/>
                  </a:lnTo>
                  <a:lnTo>
                    <a:pt x="74501" y="10"/>
                  </a:lnTo>
                  <a:lnTo>
                    <a:pt x="74501" y="146930"/>
                  </a:lnTo>
                  <a:lnTo>
                    <a:pt x="14" y="146930"/>
                  </a:lnTo>
                  <a:lnTo>
                    <a:pt x="14" y="273765"/>
                  </a:lnTo>
                  <a:lnTo>
                    <a:pt x="74490" y="273765"/>
                  </a:lnTo>
                  <a:lnTo>
                    <a:pt x="74501" y="675421"/>
                  </a:lnTo>
                  <a:lnTo>
                    <a:pt x="220252" y="675421"/>
                  </a:lnTo>
                  <a:lnTo>
                    <a:pt x="220252" y="273765"/>
                  </a:lnTo>
                  <a:lnTo>
                    <a:pt x="348958" y="273765"/>
                  </a:lnTo>
                  <a:lnTo>
                    <a:pt x="348958" y="146930"/>
                  </a:lnTo>
                  <a:close/>
                </a:path>
              </a:pathLst>
            </a:custGeom>
            <a:solidFill>
              <a:schemeClr val="tx1"/>
            </a:solidFill>
            <a:ln w="10286" cap="flat">
              <a:noFill/>
              <a:prstDash val="solid"/>
              <a:round/>
            </a:ln>
          </p:spPr>
          <p:txBody>
            <a:bodyPr rtlCol="0" anchor="ctr"/>
            <a:lstStyle/>
            <a:p>
              <a:endParaRPr lang="en-NL"/>
            </a:p>
          </p:txBody>
        </p:sp>
      </p:grpSp>
    </p:spTree>
    <p:extLst>
      <p:ext uri="{BB962C8B-B14F-4D97-AF65-F5344CB8AC3E}">
        <p14:creationId xmlns:p14="http://schemas.microsoft.com/office/powerpoint/2010/main" val="1166485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814303" cy="1332294"/>
          </a:xfrm>
        </p:spPr>
        <p:txBody>
          <a:bodyPr/>
          <a:lstStyle/>
          <a:p>
            <a:pPr>
              <a:lnSpc>
                <a:spcPts val="4200"/>
              </a:lnSpc>
            </a:pPr>
            <a:r>
              <a:rPr lang="nl-NL" sz="3600" b="0" dirty="0">
                <a:solidFill>
                  <a:schemeClr val="tx1">
                    <a:lumMod val="95000"/>
                    <a:lumOff val="5000"/>
                  </a:schemeClr>
                </a:solidFill>
              </a:rPr>
              <a:t>Hoeveel </a:t>
            </a:r>
            <a:r>
              <a:rPr lang="nl-NL" sz="3600" dirty="0">
                <a:solidFill>
                  <a:srgbClr val="FF0000"/>
                </a:solidFill>
              </a:rPr>
              <a:t>kuub gas</a:t>
            </a:r>
            <a:r>
              <a:rPr lang="nl-NL" sz="3600" dirty="0">
                <a:solidFill>
                  <a:schemeClr val="tx1">
                    <a:lumMod val="95000"/>
                    <a:lumOff val="5000"/>
                  </a:schemeClr>
                </a:solidFill>
              </a:rPr>
              <a:t> </a:t>
            </a:r>
            <a:r>
              <a:rPr lang="nl-NL" sz="3600" b="0" dirty="0">
                <a:solidFill>
                  <a:schemeClr val="tx1">
                    <a:lumMod val="95000"/>
                    <a:lumOff val="5000"/>
                  </a:schemeClr>
                </a:solidFill>
              </a:rPr>
              <a:t>verbruikt een huishouden in Nederland </a:t>
            </a:r>
            <a:r>
              <a:rPr lang="nl-NL" sz="3600" dirty="0">
                <a:solidFill>
                  <a:schemeClr val="tx1">
                    <a:lumMod val="95000"/>
                    <a:lumOff val="5000"/>
                  </a:schemeClr>
                </a:solidFill>
              </a:rPr>
              <a:t>gemiddeld per jaar</a:t>
            </a:r>
            <a:r>
              <a:rPr lang="nl-NL" sz="3600" b="0" dirty="0">
                <a:solidFill>
                  <a:schemeClr val="tx1">
                    <a:lumMod val="95000"/>
                    <a:lumOff val="5000"/>
                  </a:schemeClr>
                </a:solidFill>
              </a:rPr>
              <a:t>? </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422364"/>
            <a:ext cx="1045576" cy="707886"/>
          </a:xfrm>
          <a:prstGeom prst="rect">
            <a:avLst/>
          </a:prstGeom>
          <a:noFill/>
        </p:spPr>
        <p:txBody>
          <a:bodyPr wrap="square" rtlCol="0">
            <a:spAutoFit/>
          </a:bodyPr>
          <a:lstStyle/>
          <a:p>
            <a:pPr algn="ctr"/>
            <a:r>
              <a:rPr lang="nl-NL" sz="2000" b="1" dirty="0" err="1">
                <a:latin typeface="Montserrat" pitchFamily="2" charset="77"/>
              </a:rPr>
              <a:t>Shoot</a:t>
            </a:r>
            <a:r>
              <a:rPr lang="nl-NL" sz="2000" b="1" dirty="0">
                <a:latin typeface="Montserrat" pitchFamily="2" charset="77"/>
              </a:rPr>
              <a:t> out</a:t>
            </a:r>
          </a:p>
        </p:txBody>
      </p:sp>
      <p:pic>
        <p:nvPicPr>
          <p:cNvPr id="16" name="Afbeelding 7">
            <a:extLst>
              <a:ext uri="{FF2B5EF4-FFF2-40B4-BE49-F238E27FC236}">
                <a16:creationId xmlns:a16="http://schemas.microsoft.com/office/drawing/2014/main" id="{63DA030A-11B3-26D6-8763-13E258FE05F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8" name="Titel 1">
            <a:extLst>
              <a:ext uri="{FF2B5EF4-FFF2-40B4-BE49-F238E27FC236}">
                <a16:creationId xmlns:a16="http://schemas.microsoft.com/office/drawing/2014/main" id="{66E38608-3654-11E2-C4BC-144DE9C509B5}"/>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pic>
        <p:nvPicPr>
          <p:cNvPr id="3" name="Afbeelding 2">
            <a:extLst>
              <a:ext uri="{FF2B5EF4-FFF2-40B4-BE49-F238E27FC236}">
                <a16:creationId xmlns:a16="http://schemas.microsoft.com/office/drawing/2014/main" id="{BB36703A-5102-FC2C-D6D4-A03C5E3053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sp>
        <p:nvSpPr>
          <p:cNvPr id="4" name="Titel 1">
            <a:extLst>
              <a:ext uri="{FF2B5EF4-FFF2-40B4-BE49-F238E27FC236}">
                <a16:creationId xmlns:a16="http://schemas.microsoft.com/office/drawing/2014/main" id="{E4E562DB-8471-B9A5-D069-944F15CC6679}"/>
              </a:ext>
            </a:extLst>
          </p:cNvPr>
          <p:cNvSpPr txBox="1">
            <a:spLocks/>
          </p:cNvSpPr>
          <p:nvPr/>
        </p:nvSpPr>
        <p:spPr>
          <a:xfrm>
            <a:off x="6096001" y="5018146"/>
            <a:ext cx="6096000" cy="83814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2800" b="0" dirty="0">
                <a:solidFill>
                  <a:schemeClr val="tx1">
                    <a:lumMod val="95000"/>
                    <a:lumOff val="5000"/>
                  </a:schemeClr>
                </a:solidFill>
              </a:rPr>
              <a:t>(1 kuub is 1 kubieke meter (m</a:t>
            </a:r>
            <a:r>
              <a:rPr lang="nl-NL" sz="2800" b="0" baseline="30000" dirty="0">
                <a:solidFill>
                  <a:schemeClr val="tx1">
                    <a:lumMod val="95000"/>
                    <a:lumOff val="5000"/>
                  </a:schemeClr>
                </a:solidFill>
              </a:rPr>
              <a:t>3</a:t>
            </a:r>
            <a:r>
              <a:rPr lang="nl-NL" sz="2800" b="0" dirty="0">
                <a:solidFill>
                  <a:schemeClr val="tx1">
                    <a:lumMod val="95000"/>
                    <a:lumOff val="5000"/>
                  </a:schemeClr>
                </a:solidFill>
              </a:rPr>
              <a:t>))</a:t>
            </a:r>
            <a:endParaRPr lang="nl-NL" sz="2800" dirty="0"/>
          </a:p>
        </p:txBody>
      </p:sp>
    </p:spTree>
    <p:extLst>
      <p:ext uri="{BB962C8B-B14F-4D97-AF65-F5344CB8AC3E}">
        <p14:creationId xmlns:p14="http://schemas.microsoft.com/office/powerpoint/2010/main" val="4007949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B8ACDF1-7E16-588C-175D-B36CBF66C8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grpSp>
        <p:nvGrpSpPr>
          <p:cNvPr id="3" name="Group 2">
            <a:extLst>
              <a:ext uri="{FF2B5EF4-FFF2-40B4-BE49-F238E27FC236}">
                <a16:creationId xmlns:a16="http://schemas.microsoft.com/office/drawing/2014/main" id="{B226777A-090C-ADAB-162E-D8C5AC21FC62}"/>
              </a:ext>
            </a:extLst>
          </p:cNvPr>
          <p:cNvGrpSpPr/>
          <p:nvPr/>
        </p:nvGrpSpPr>
        <p:grpSpPr>
          <a:xfrm>
            <a:off x="1350742" y="6107186"/>
            <a:ext cx="3185725" cy="608403"/>
            <a:chOff x="1350742" y="6107186"/>
            <a:chExt cx="3185725" cy="608403"/>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gr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2854573"/>
            <a:ext cx="9641720" cy="2515851"/>
          </a:xfrm>
        </p:spPr>
        <p:txBody>
          <a:bodyPr/>
          <a:lstStyle/>
          <a:p>
            <a:pPr>
              <a:lnSpc>
                <a:spcPts val="4200"/>
              </a:lnSpc>
            </a:pPr>
            <a:r>
              <a:rPr lang="nl-NL" sz="3600" b="0" dirty="0">
                <a:solidFill>
                  <a:schemeClr val="tx1">
                    <a:lumMod val="95000"/>
                    <a:lumOff val="5000"/>
                  </a:schemeClr>
                </a:solidFill>
              </a:rPr>
              <a:t>Een huishouden in Nederland verbruikt gemiddeld </a:t>
            </a:r>
            <a:r>
              <a:rPr lang="nl-NL" sz="3600" dirty="0">
                <a:solidFill>
                  <a:srgbClr val="FF3322"/>
                </a:solidFill>
              </a:rPr>
              <a:t>1.169</a:t>
            </a:r>
            <a:r>
              <a:rPr lang="nl-NL" sz="3600" b="0" dirty="0">
                <a:solidFill>
                  <a:schemeClr val="tx1">
                    <a:lumMod val="95000"/>
                    <a:lumOff val="5000"/>
                  </a:schemeClr>
                </a:solidFill>
              </a:rPr>
              <a:t> </a:t>
            </a:r>
            <a:r>
              <a:rPr lang="nl-NL" sz="3600" dirty="0">
                <a:solidFill>
                  <a:srgbClr val="FF3322"/>
                </a:solidFill>
              </a:rPr>
              <a:t>kuub </a:t>
            </a:r>
            <a:r>
              <a:rPr lang="nl-NL" sz="3600" b="0" dirty="0">
                <a:solidFill>
                  <a:srgbClr val="FF3322"/>
                </a:solidFill>
              </a:rPr>
              <a:t>gas per jaar</a:t>
            </a:r>
          </a:p>
        </p:txBody>
      </p:sp>
      <p:sp>
        <p:nvSpPr>
          <p:cNvPr id="12" name="Tekstvak 11">
            <a:extLst>
              <a:ext uri="{FF2B5EF4-FFF2-40B4-BE49-F238E27FC236}">
                <a16:creationId xmlns:a16="http://schemas.microsoft.com/office/drawing/2014/main" id="{FBE27A5B-EE50-9F3F-8AF6-A78200A475F3}"/>
              </a:ext>
            </a:extLst>
          </p:cNvPr>
          <p:cNvSpPr txBox="1"/>
          <p:nvPr/>
        </p:nvSpPr>
        <p:spPr>
          <a:xfrm>
            <a:off x="192821" y="422364"/>
            <a:ext cx="1045576" cy="707886"/>
          </a:xfrm>
          <a:prstGeom prst="rect">
            <a:avLst/>
          </a:prstGeom>
          <a:noFill/>
        </p:spPr>
        <p:txBody>
          <a:bodyPr wrap="square" rtlCol="0">
            <a:spAutoFit/>
          </a:bodyPr>
          <a:lstStyle/>
          <a:p>
            <a:pPr algn="ctr"/>
            <a:r>
              <a:rPr lang="nl-NL" sz="2000" b="1" dirty="0" err="1">
                <a:solidFill>
                  <a:srgbClr val="C4E74E"/>
                </a:solidFill>
                <a:latin typeface="Montserrat" pitchFamily="2" charset="77"/>
              </a:rPr>
              <a:t>Shoot</a:t>
            </a:r>
            <a:r>
              <a:rPr lang="nl-NL" sz="2000" b="1" dirty="0">
                <a:solidFill>
                  <a:srgbClr val="C4E74E"/>
                </a:solidFill>
                <a:latin typeface="Montserrat" pitchFamily="2" charset="77"/>
              </a:rPr>
              <a:t> out</a:t>
            </a:r>
          </a:p>
        </p:txBody>
      </p:sp>
      <p:sp>
        <p:nvSpPr>
          <p:cNvPr id="20" name="Titel 1">
            <a:extLst>
              <a:ext uri="{FF2B5EF4-FFF2-40B4-BE49-F238E27FC236}">
                <a16:creationId xmlns:a16="http://schemas.microsoft.com/office/drawing/2014/main" id="{7AE43FFA-44B6-5DB5-DCB2-B365D942823C}"/>
              </a:ext>
            </a:extLst>
          </p:cNvPr>
          <p:cNvSpPr txBox="1">
            <a:spLocks/>
          </p:cNvSpPr>
          <p:nvPr/>
        </p:nvSpPr>
        <p:spPr>
          <a:xfrm>
            <a:off x="1460172" y="173078"/>
            <a:ext cx="10539007" cy="1332294"/>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solidFill>
                  <a:schemeClr val="tx1">
                    <a:lumMod val="95000"/>
                    <a:lumOff val="5000"/>
                  </a:schemeClr>
                </a:solidFill>
              </a:rPr>
              <a:t>Hoeveel </a:t>
            </a:r>
            <a:r>
              <a:rPr lang="nl-NL" sz="3600" dirty="0">
                <a:solidFill>
                  <a:srgbClr val="FF0000"/>
                </a:solidFill>
              </a:rPr>
              <a:t>kuub gas</a:t>
            </a:r>
            <a:r>
              <a:rPr lang="nl-NL" sz="3600" dirty="0">
                <a:solidFill>
                  <a:schemeClr val="tx1">
                    <a:lumMod val="95000"/>
                    <a:lumOff val="5000"/>
                  </a:schemeClr>
                </a:solidFill>
              </a:rPr>
              <a:t> </a:t>
            </a:r>
            <a:r>
              <a:rPr lang="nl-NL" sz="3600" b="0" dirty="0">
                <a:solidFill>
                  <a:schemeClr val="tx1">
                    <a:lumMod val="95000"/>
                    <a:lumOff val="5000"/>
                  </a:schemeClr>
                </a:solidFill>
              </a:rPr>
              <a:t>verbruikt een huishouden in Nederland </a:t>
            </a:r>
            <a:r>
              <a:rPr lang="nl-NL" sz="3600" dirty="0">
                <a:solidFill>
                  <a:schemeClr val="tx1">
                    <a:lumMod val="95000"/>
                    <a:lumOff val="5000"/>
                  </a:schemeClr>
                </a:solidFill>
              </a:rPr>
              <a:t>gemiddeld per jaar</a:t>
            </a:r>
            <a:r>
              <a:rPr lang="nl-NL" sz="3600" b="0" dirty="0">
                <a:solidFill>
                  <a:schemeClr val="tx1">
                    <a:lumMod val="95000"/>
                    <a:lumOff val="5000"/>
                  </a:schemeClr>
                </a:solidFill>
              </a:rPr>
              <a:t>? </a:t>
            </a:r>
            <a:endParaRPr lang="nl-NL" sz="3600" dirty="0"/>
          </a:p>
        </p:txBody>
      </p:sp>
    </p:spTree>
    <p:extLst>
      <p:ext uri="{BB962C8B-B14F-4D97-AF65-F5344CB8AC3E}">
        <p14:creationId xmlns:p14="http://schemas.microsoft.com/office/powerpoint/2010/main" val="2230448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a:extLst>
              <a:ext uri="{FF2B5EF4-FFF2-40B4-BE49-F238E27FC236}">
                <a16:creationId xmlns:a16="http://schemas.microsoft.com/office/drawing/2014/main" id="{B0B8BF4A-6F6E-C767-598B-7DCB3AF56326}"/>
              </a:ext>
            </a:extLst>
          </p:cNvPr>
          <p:cNvSpPr/>
          <p:nvPr/>
        </p:nvSpPr>
        <p:spPr>
          <a:xfrm>
            <a:off x="3050875" y="914400"/>
            <a:ext cx="6090249" cy="5029200"/>
          </a:xfrm>
          <a:prstGeom prst="irregularSeal1">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Explosion 1 5">
            <a:extLst>
              <a:ext uri="{FF2B5EF4-FFF2-40B4-BE49-F238E27FC236}">
                <a16:creationId xmlns:a16="http://schemas.microsoft.com/office/drawing/2014/main" id="{9C19BA8F-BC7E-0F43-48BE-28971DEDCC95}"/>
              </a:ext>
            </a:extLst>
          </p:cNvPr>
          <p:cNvSpPr/>
          <p:nvPr/>
        </p:nvSpPr>
        <p:spPr>
          <a:xfrm rot="271805">
            <a:off x="3050874" y="1026544"/>
            <a:ext cx="6090249" cy="5029200"/>
          </a:xfrm>
          <a:prstGeom prst="irregularSeal1">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itel 1">
            <a:extLst>
              <a:ext uri="{FF2B5EF4-FFF2-40B4-BE49-F238E27FC236}">
                <a16:creationId xmlns:a16="http://schemas.microsoft.com/office/drawing/2014/main" id="{769CA6BF-0295-3CD6-AEC0-CD7BA5A2C41B}"/>
              </a:ext>
            </a:extLst>
          </p:cNvPr>
          <p:cNvSpPr>
            <a:spLocks noGrp="1"/>
          </p:cNvSpPr>
          <p:nvPr>
            <p:ph type="title"/>
          </p:nvPr>
        </p:nvSpPr>
        <p:spPr>
          <a:xfrm>
            <a:off x="4117389" y="2588199"/>
            <a:ext cx="3957217" cy="1681601"/>
          </a:xfrm>
        </p:spPr>
        <p:txBody>
          <a:bodyPr/>
          <a:lstStyle/>
          <a:p>
            <a:pPr algn="ctr">
              <a:lnSpc>
                <a:spcPts val="4200"/>
              </a:lnSpc>
            </a:pPr>
            <a:r>
              <a:rPr lang="nl-NL" sz="3600" b="0" dirty="0">
                <a:solidFill>
                  <a:schemeClr val="bg1"/>
                </a:solidFill>
              </a:rPr>
              <a:t>En de</a:t>
            </a:r>
            <a:r>
              <a:rPr lang="nl-NL" sz="3600" b="0" dirty="0"/>
              <a:t> </a:t>
            </a:r>
            <a:r>
              <a:rPr lang="nl-NL" sz="3600" dirty="0">
                <a:solidFill>
                  <a:schemeClr val="bg2">
                    <a:lumMod val="10000"/>
                  </a:schemeClr>
                </a:solidFill>
              </a:rPr>
              <a:t>WINNAAR</a:t>
            </a:r>
            <a:br>
              <a:rPr lang="nl-NL" sz="3600" dirty="0">
                <a:solidFill>
                  <a:srgbClr val="C4E74E"/>
                </a:solidFill>
              </a:rPr>
            </a:br>
            <a:r>
              <a:rPr lang="nl-NL" sz="3600" b="0" dirty="0">
                <a:solidFill>
                  <a:schemeClr val="bg1"/>
                </a:solidFill>
              </a:rPr>
              <a:t>is...</a:t>
            </a:r>
          </a:p>
        </p:txBody>
      </p:sp>
      <p:pic>
        <p:nvPicPr>
          <p:cNvPr id="7" name="Afbeelding 7">
            <a:extLst>
              <a:ext uri="{FF2B5EF4-FFF2-40B4-BE49-F238E27FC236}">
                <a16:creationId xmlns:a16="http://schemas.microsoft.com/office/drawing/2014/main" id="{231DC110-4FB6-BB62-10EB-908254FBCA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grpSp>
        <p:nvGrpSpPr>
          <p:cNvPr id="8" name="Groep 6">
            <a:extLst>
              <a:ext uri="{FF2B5EF4-FFF2-40B4-BE49-F238E27FC236}">
                <a16:creationId xmlns:a16="http://schemas.microsoft.com/office/drawing/2014/main" id="{AC79C9A4-1DA5-8589-3A2E-1DAF9AFF84B1}"/>
              </a:ext>
            </a:extLst>
          </p:cNvPr>
          <p:cNvGrpSpPr/>
          <p:nvPr/>
        </p:nvGrpSpPr>
        <p:grpSpPr>
          <a:xfrm>
            <a:off x="224791" y="6113405"/>
            <a:ext cx="1029248" cy="483247"/>
            <a:chOff x="10966158" y="6204705"/>
            <a:chExt cx="1005987" cy="472326"/>
          </a:xfrm>
        </p:grpSpPr>
        <p:pic>
          <p:nvPicPr>
            <p:cNvPr id="9" name="Afbeelding 9">
              <a:extLst>
                <a:ext uri="{FF2B5EF4-FFF2-40B4-BE49-F238E27FC236}">
                  <a16:creationId xmlns:a16="http://schemas.microsoft.com/office/drawing/2014/main" id="{9AF72892-5850-0FBA-3CF8-5FABD5D735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0" name="Afbeelding 10" descr="Afbeelding met tekst, teken, stoppen&#10;&#10;Automatisch gegenereerde beschrijving">
              <a:extLst>
                <a:ext uri="{FF2B5EF4-FFF2-40B4-BE49-F238E27FC236}">
                  <a16:creationId xmlns:a16="http://schemas.microsoft.com/office/drawing/2014/main" id="{04D5315E-7F58-8BCF-3335-D87395E517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grpSp>
        <p:nvGrpSpPr>
          <p:cNvPr id="11" name="Graphic 6">
            <a:extLst>
              <a:ext uri="{FF2B5EF4-FFF2-40B4-BE49-F238E27FC236}">
                <a16:creationId xmlns:a16="http://schemas.microsoft.com/office/drawing/2014/main" id="{3B00860C-CD44-3349-A2B8-863D85900A62}"/>
              </a:ext>
            </a:extLst>
          </p:cNvPr>
          <p:cNvGrpSpPr>
            <a:grpSpLocks noChangeAspect="1"/>
          </p:cNvGrpSpPr>
          <p:nvPr/>
        </p:nvGrpSpPr>
        <p:grpSpPr>
          <a:xfrm>
            <a:off x="10692986" y="6374693"/>
            <a:ext cx="1198668" cy="185171"/>
            <a:chOff x="5247287" y="2758698"/>
            <a:chExt cx="4933218" cy="762088"/>
          </a:xfrm>
          <a:solidFill>
            <a:schemeClr val="tx1"/>
          </a:solidFill>
        </p:grpSpPr>
        <p:sp>
          <p:nvSpPr>
            <p:cNvPr id="12" name="Freeform 11">
              <a:extLst>
                <a:ext uri="{FF2B5EF4-FFF2-40B4-BE49-F238E27FC236}">
                  <a16:creationId xmlns:a16="http://schemas.microsoft.com/office/drawing/2014/main" id="{A533143B-1C3A-AACC-589B-9510643A7AD8}"/>
                </a:ext>
              </a:extLst>
            </p:cNvPr>
            <p:cNvSpPr/>
            <p:nvPr/>
          </p:nvSpPr>
          <p:spPr>
            <a:xfrm>
              <a:off x="5247287" y="2758698"/>
              <a:ext cx="374983" cy="750461"/>
            </a:xfrm>
            <a:custGeom>
              <a:avLst/>
              <a:gdLst>
                <a:gd name="connsiteX0" fmla="*/ 155331 w 374983"/>
                <a:gd name="connsiteY0" fmla="*/ 226520 h 750461"/>
                <a:gd name="connsiteX1" fmla="*/ 280045 w 374983"/>
                <a:gd name="connsiteY1" fmla="*/ 375271 h 750461"/>
                <a:gd name="connsiteX2" fmla="*/ 374992 w 374983"/>
                <a:gd name="connsiteY2" fmla="*/ 262026 h 750461"/>
                <a:gd name="connsiteX3" fmla="*/ 155331 w 374983"/>
                <a:gd name="connsiteY3" fmla="*/ 20 h 750461"/>
                <a:gd name="connsiteX4" fmla="*/ 155331 w 374983"/>
                <a:gd name="connsiteY4" fmla="*/ 10 h 750461"/>
                <a:gd name="connsiteX5" fmla="*/ 8 w 374983"/>
                <a:gd name="connsiteY5" fmla="*/ 10 h 750461"/>
                <a:gd name="connsiteX6" fmla="*/ 8 w 374983"/>
                <a:gd name="connsiteY6" fmla="*/ 750471 h 750461"/>
                <a:gd name="connsiteX7" fmla="*/ 155331 w 374983"/>
                <a:gd name="connsiteY7" fmla="*/ 750460 h 750461"/>
                <a:gd name="connsiteX8" fmla="*/ 155331 w 374983"/>
                <a:gd name="connsiteY8" fmla="*/ 226520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83" h="750461">
                  <a:moveTo>
                    <a:pt x="155331" y="226520"/>
                  </a:moveTo>
                  <a:lnTo>
                    <a:pt x="280045" y="375271"/>
                  </a:lnTo>
                  <a:lnTo>
                    <a:pt x="374992" y="262026"/>
                  </a:lnTo>
                  <a:lnTo>
                    <a:pt x="155331" y="20"/>
                  </a:lnTo>
                  <a:lnTo>
                    <a:pt x="155331" y="10"/>
                  </a:lnTo>
                  <a:lnTo>
                    <a:pt x="8" y="10"/>
                  </a:lnTo>
                  <a:lnTo>
                    <a:pt x="8" y="750471"/>
                  </a:lnTo>
                  <a:lnTo>
                    <a:pt x="155331" y="750460"/>
                  </a:lnTo>
                  <a:lnTo>
                    <a:pt x="155331" y="226520"/>
                  </a:lnTo>
                  <a:close/>
                </a:path>
              </a:pathLst>
            </a:custGeom>
            <a:solidFill>
              <a:schemeClr val="tx1"/>
            </a:solidFill>
            <a:ln w="10286" cap="flat">
              <a:noFill/>
              <a:prstDash val="solid"/>
              <a:round/>
            </a:ln>
          </p:spPr>
          <p:txBody>
            <a:bodyPr rtlCol="0" anchor="ctr"/>
            <a:lstStyle/>
            <a:p>
              <a:endParaRPr lang="en-NL"/>
            </a:p>
          </p:txBody>
        </p:sp>
        <p:sp>
          <p:nvSpPr>
            <p:cNvPr id="13" name="Freeform 12">
              <a:extLst>
                <a:ext uri="{FF2B5EF4-FFF2-40B4-BE49-F238E27FC236}">
                  <a16:creationId xmlns:a16="http://schemas.microsoft.com/office/drawing/2014/main" id="{7AE600FD-CDBD-9EC8-2ED3-BD3AA2E75D0A}"/>
                </a:ext>
              </a:extLst>
            </p:cNvPr>
            <p:cNvSpPr/>
            <p:nvPr/>
          </p:nvSpPr>
          <p:spPr>
            <a:xfrm>
              <a:off x="5841962" y="2799971"/>
              <a:ext cx="155322" cy="709188"/>
            </a:xfrm>
            <a:custGeom>
              <a:avLst/>
              <a:gdLst>
                <a:gd name="connsiteX0" fmla="*/ 9 w 155322"/>
                <a:gd name="connsiteY0" fmla="*/ 709198 h 709188"/>
                <a:gd name="connsiteX1" fmla="*/ 155332 w 155322"/>
                <a:gd name="connsiteY1" fmla="*/ 709198 h 709188"/>
                <a:gd name="connsiteX2" fmla="*/ 155332 w 155322"/>
                <a:gd name="connsiteY2" fmla="*/ 10 h 709188"/>
                <a:gd name="connsiteX3" fmla="*/ 9 w 155322"/>
                <a:gd name="connsiteY3" fmla="*/ 185258 h 709188"/>
                <a:gd name="connsiteX4" fmla="*/ 9 w 155322"/>
                <a:gd name="connsiteY4" fmla="*/ 709198 h 70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2" h="709188">
                  <a:moveTo>
                    <a:pt x="9" y="709198"/>
                  </a:moveTo>
                  <a:lnTo>
                    <a:pt x="155332" y="709198"/>
                  </a:lnTo>
                  <a:lnTo>
                    <a:pt x="155332" y="10"/>
                  </a:lnTo>
                  <a:lnTo>
                    <a:pt x="9" y="185258"/>
                  </a:lnTo>
                  <a:lnTo>
                    <a:pt x="9" y="709198"/>
                  </a:lnTo>
                  <a:close/>
                </a:path>
              </a:pathLst>
            </a:custGeom>
            <a:solidFill>
              <a:schemeClr val="tx1"/>
            </a:solidFill>
            <a:ln w="10286" cap="flat">
              <a:noFill/>
              <a:prstDash val="solid"/>
              <a:round/>
            </a:ln>
          </p:spPr>
          <p:txBody>
            <a:bodyPr rtlCol="0" anchor="ctr"/>
            <a:lstStyle/>
            <a:p>
              <a:endParaRPr lang="en-NL"/>
            </a:p>
          </p:txBody>
        </p:sp>
        <p:sp>
          <p:nvSpPr>
            <p:cNvPr id="14" name="Freeform 13">
              <a:extLst>
                <a:ext uri="{FF2B5EF4-FFF2-40B4-BE49-F238E27FC236}">
                  <a16:creationId xmlns:a16="http://schemas.microsoft.com/office/drawing/2014/main" id="{6A477E68-BE7D-18D5-97CA-5E7EF0346657}"/>
                </a:ext>
              </a:extLst>
            </p:cNvPr>
            <p:cNvSpPr/>
            <p:nvPr/>
          </p:nvSpPr>
          <p:spPr>
            <a:xfrm>
              <a:off x="5402609" y="2758698"/>
              <a:ext cx="594675" cy="750450"/>
            </a:xfrm>
            <a:custGeom>
              <a:avLst/>
              <a:gdLst>
                <a:gd name="connsiteX0" fmla="*/ 439361 w 594675"/>
                <a:gd name="connsiteY0" fmla="*/ 10 h 750450"/>
                <a:gd name="connsiteX1" fmla="*/ 219670 w 594675"/>
                <a:gd name="connsiteY1" fmla="*/ 262026 h 750450"/>
                <a:gd name="connsiteX2" fmla="*/ 124722 w 594675"/>
                <a:gd name="connsiteY2" fmla="*/ 375271 h 750450"/>
                <a:gd name="connsiteX3" fmla="*/ 9 w 594675"/>
                <a:gd name="connsiteY3" fmla="*/ 524011 h 750450"/>
                <a:gd name="connsiteX4" fmla="*/ 9 w 594675"/>
                <a:gd name="connsiteY4" fmla="*/ 750460 h 750450"/>
                <a:gd name="connsiteX5" fmla="*/ 71 w 594675"/>
                <a:gd name="connsiteY5" fmla="*/ 750460 h 750450"/>
                <a:gd name="connsiteX6" fmla="*/ 439361 w 594675"/>
                <a:gd name="connsiteY6" fmla="*/ 226531 h 750450"/>
                <a:gd name="connsiteX7" fmla="*/ 594684 w 594675"/>
                <a:gd name="connsiteY7" fmla="*/ 41283 h 750450"/>
                <a:gd name="connsiteX8" fmla="*/ 594684 w 594675"/>
                <a:gd name="connsiteY8" fmla="*/ 10 h 750450"/>
                <a:gd name="connsiteX9" fmla="*/ 439361 w 594675"/>
                <a:gd name="connsiteY9" fmla="*/ 10 h 7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675" h="750450">
                  <a:moveTo>
                    <a:pt x="439361" y="10"/>
                  </a:moveTo>
                  <a:lnTo>
                    <a:pt x="219670" y="262026"/>
                  </a:lnTo>
                  <a:lnTo>
                    <a:pt x="124722" y="375271"/>
                  </a:lnTo>
                  <a:lnTo>
                    <a:pt x="9" y="524011"/>
                  </a:lnTo>
                  <a:lnTo>
                    <a:pt x="9" y="750460"/>
                  </a:lnTo>
                  <a:lnTo>
                    <a:pt x="71" y="750460"/>
                  </a:lnTo>
                  <a:lnTo>
                    <a:pt x="439361" y="226531"/>
                  </a:lnTo>
                  <a:lnTo>
                    <a:pt x="594684" y="41283"/>
                  </a:lnTo>
                  <a:lnTo>
                    <a:pt x="594684" y="10"/>
                  </a:lnTo>
                  <a:lnTo>
                    <a:pt x="439361" y="10"/>
                  </a:lnTo>
                  <a:close/>
                </a:path>
              </a:pathLst>
            </a:custGeom>
            <a:solidFill>
              <a:srgbClr val="32E6B9"/>
            </a:solidFill>
            <a:ln w="10286" cap="flat">
              <a:noFill/>
              <a:prstDash val="solid"/>
              <a:round/>
            </a:ln>
          </p:spPr>
          <p:txBody>
            <a:bodyPr rtlCol="0" anchor="ctr"/>
            <a:lstStyle/>
            <a:p>
              <a:endParaRPr lang="en-NL"/>
            </a:p>
          </p:txBody>
        </p:sp>
        <p:sp>
          <p:nvSpPr>
            <p:cNvPr id="15" name="Freeform 14">
              <a:extLst>
                <a:ext uri="{FF2B5EF4-FFF2-40B4-BE49-F238E27FC236}">
                  <a16:creationId xmlns:a16="http://schemas.microsoft.com/office/drawing/2014/main" id="{6DD024CA-6129-8EBD-5106-0FA79650E84C}"/>
                </a:ext>
              </a:extLst>
            </p:cNvPr>
            <p:cNvSpPr/>
            <p:nvPr/>
          </p:nvSpPr>
          <p:spPr>
            <a:xfrm>
              <a:off x="9631569" y="2969041"/>
              <a:ext cx="548936" cy="551745"/>
            </a:xfrm>
            <a:custGeom>
              <a:avLst/>
              <a:gdLst>
                <a:gd name="connsiteX0" fmla="*/ 378210 w 548936"/>
                <a:gd name="connsiteY0" fmla="*/ 379474 h 551745"/>
                <a:gd name="connsiteX1" fmla="*/ 280865 w 548936"/>
                <a:gd name="connsiteY1" fmla="*/ 419632 h 551745"/>
                <a:gd name="connsiteX2" fmla="*/ 183529 w 548936"/>
                <a:gd name="connsiteY2" fmla="*/ 379474 h 551745"/>
                <a:gd name="connsiteX3" fmla="*/ 146816 w 548936"/>
                <a:gd name="connsiteY3" fmla="*/ 275872 h 551745"/>
                <a:gd name="connsiteX4" fmla="*/ 183529 w 548936"/>
                <a:gd name="connsiteY4" fmla="*/ 172301 h 551745"/>
                <a:gd name="connsiteX5" fmla="*/ 280865 w 548936"/>
                <a:gd name="connsiteY5" fmla="*/ 132132 h 551745"/>
                <a:gd name="connsiteX6" fmla="*/ 378210 w 548936"/>
                <a:gd name="connsiteY6" fmla="*/ 172301 h 551745"/>
                <a:gd name="connsiteX7" fmla="*/ 414903 w 548936"/>
                <a:gd name="connsiteY7" fmla="*/ 275872 h 551745"/>
                <a:gd name="connsiteX8" fmla="*/ 378210 w 548936"/>
                <a:gd name="connsiteY8" fmla="*/ 379474 h 551745"/>
                <a:gd name="connsiteX9" fmla="*/ 403210 w 548936"/>
                <a:gd name="connsiteY9" fmla="*/ 11637 h 551745"/>
                <a:gd name="connsiteX10" fmla="*/ 403210 w 548936"/>
                <a:gd name="connsiteY10" fmla="*/ 70816 h 551745"/>
                <a:gd name="connsiteX11" fmla="*/ 341507 w 548936"/>
                <a:gd name="connsiteY11" fmla="*/ 21147 h 551745"/>
                <a:gd name="connsiteX12" fmla="*/ 250018 w 548936"/>
                <a:gd name="connsiteY12" fmla="*/ 10 h 551745"/>
                <a:gd name="connsiteX13" fmla="*/ 72361 w 548936"/>
                <a:gd name="connsiteY13" fmla="*/ 81400 h 551745"/>
                <a:gd name="connsiteX14" fmla="*/ 15 w 548936"/>
                <a:gd name="connsiteY14" fmla="*/ 275872 h 551745"/>
                <a:gd name="connsiteX15" fmla="*/ 72361 w 548936"/>
                <a:gd name="connsiteY15" fmla="*/ 470365 h 551745"/>
                <a:gd name="connsiteX16" fmla="*/ 250018 w 548936"/>
                <a:gd name="connsiteY16" fmla="*/ 551755 h 551745"/>
                <a:gd name="connsiteX17" fmla="*/ 341507 w 548936"/>
                <a:gd name="connsiteY17" fmla="*/ 530607 h 551745"/>
                <a:gd name="connsiteX18" fmla="*/ 403210 w 548936"/>
                <a:gd name="connsiteY18" fmla="*/ 480928 h 551745"/>
                <a:gd name="connsiteX19" fmla="*/ 403210 w 548936"/>
                <a:gd name="connsiteY19" fmla="*/ 540128 h 551745"/>
                <a:gd name="connsiteX20" fmla="*/ 548951 w 548936"/>
                <a:gd name="connsiteY20" fmla="*/ 540128 h 551745"/>
                <a:gd name="connsiteX21" fmla="*/ 548951 w 548936"/>
                <a:gd name="connsiteY21" fmla="*/ 11637 h 551745"/>
                <a:gd name="connsiteX22" fmla="*/ 403210 w 548936"/>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6" h="551745">
                  <a:moveTo>
                    <a:pt x="378210" y="379474"/>
                  </a:moveTo>
                  <a:cubicBezTo>
                    <a:pt x="353745" y="406256"/>
                    <a:pt x="321293" y="419632"/>
                    <a:pt x="280865" y="419632"/>
                  </a:cubicBezTo>
                  <a:cubicBezTo>
                    <a:pt x="240436" y="419632"/>
                    <a:pt x="207994" y="406256"/>
                    <a:pt x="183529" y="379474"/>
                  </a:cubicBezTo>
                  <a:cubicBezTo>
                    <a:pt x="159064" y="352681"/>
                    <a:pt x="146816" y="318147"/>
                    <a:pt x="146816" y="275872"/>
                  </a:cubicBezTo>
                  <a:cubicBezTo>
                    <a:pt x="146816" y="233607"/>
                    <a:pt x="159064" y="199073"/>
                    <a:pt x="183529" y="172301"/>
                  </a:cubicBezTo>
                  <a:cubicBezTo>
                    <a:pt x="207994" y="145539"/>
                    <a:pt x="240436" y="132132"/>
                    <a:pt x="280865" y="132132"/>
                  </a:cubicBezTo>
                  <a:cubicBezTo>
                    <a:pt x="321293" y="132132"/>
                    <a:pt x="353745" y="145539"/>
                    <a:pt x="378210" y="172301"/>
                  </a:cubicBezTo>
                  <a:cubicBezTo>
                    <a:pt x="402675" y="199073"/>
                    <a:pt x="414903" y="233607"/>
                    <a:pt x="414903" y="275872"/>
                  </a:cubicBezTo>
                  <a:cubicBezTo>
                    <a:pt x="414903" y="318147"/>
                    <a:pt x="402675" y="352681"/>
                    <a:pt x="378210" y="379474"/>
                  </a:cubicBezTo>
                  <a:close/>
                  <a:moveTo>
                    <a:pt x="403210" y="11637"/>
                  </a:moveTo>
                  <a:lnTo>
                    <a:pt x="403210" y="70816"/>
                  </a:lnTo>
                  <a:cubicBezTo>
                    <a:pt x="389017" y="51806"/>
                    <a:pt x="368453" y="35260"/>
                    <a:pt x="341507" y="21147"/>
                  </a:cubicBezTo>
                  <a:cubicBezTo>
                    <a:pt x="314531" y="7066"/>
                    <a:pt x="284055" y="10"/>
                    <a:pt x="250018" y="10"/>
                  </a:cubicBezTo>
                  <a:cubicBezTo>
                    <a:pt x="179803" y="10"/>
                    <a:pt x="120581" y="27150"/>
                    <a:pt x="72361" y="81400"/>
                  </a:cubicBezTo>
                  <a:cubicBezTo>
                    <a:pt x="24120" y="135671"/>
                    <a:pt x="15" y="200495"/>
                    <a:pt x="15" y="275872"/>
                  </a:cubicBezTo>
                  <a:cubicBezTo>
                    <a:pt x="15" y="351291"/>
                    <a:pt x="24120" y="416104"/>
                    <a:pt x="72361" y="470365"/>
                  </a:cubicBezTo>
                  <a:cubicBezTo>
                    <a:pt x="120581" y="524635"/>
                    <a:pt x="179803" y="551755"/>
                    <a:pt x="250018" y="551755"/>
                  </a:cubicBezTo>
                  <a:cubicBezTo>
                    <a:pt x="284055" y="551755"/>
                    <a:pt x="314531" y="544709"/>
                    <a:pt x="341507" y="530607"/>
                  </a:cubicBezTo>
                  <a:cubicBezTo>
                    <a:pt x="368453" y="516526"/>
                    <a:pt x="389017" y="499969"/>
                    <a:pt x="403210" y="480928"/>
                  </a:cubicBezTo>
                  <a:lnTo>
                    <a:pt x="403210" y="540128"/>
                  </a:lnTo>
                  <a:lnTo>
                    <a:pt x="548951" y="540128"/>
                  </a:lnTo>
                  <a:lnTo>
                    <a:pt x="548951" y="11637"/>
                  </a:lnTo>
                  <a:lnTo>
                    <a:pt x="403210" y="11637"/>
                  </a:lnTo>
                  <a:close/>
                </a:path>
              </a:pathLst>
            </a:custGeom>
            <a:solidFill>
              <a:schemeClr val="tx1"/>
            </a:solidFill>
            <a:ln w="10286" cap="flat">
              <a:noFill/>
              <a:prstDash val="solid"/>
              <a:round/>
            </a:ln>
          </p:spPr>
          <p:txBody>
            <a:bodyPr rtlCol="0" anchor="ctr"/>
            <a:lstStyle/>
            <a:p>
              <a:endParaRPr lang="en-NL"/>
            </a:p>
          </p:txBody>
        </p:sp>
        <p:sp>
          <p:nvSpPr>
            <p:cNvPr id="16" name="Freeform 15">
              <a:extLst>
                <a:ext uri="{FF2B5EF4-FFF2-40B4-BE49-F238E27FC236}">
                  <a16:creationId xmlns:a16="http://schemas.microsoft.com/office/drawing/2014/main" id="{CC1DEF70-9FA1-8D54-42B1-D73A0B6D5A76}"/>
                </a:ext>
              </a:extLst>
            </p:cNvPr>
            <p:cNvSpPr/>
            <p:nvPr/>
          </p:nvSpPr>
          <p:spPr>
            <a:xfrm>
              <a:off x="6063630" y="2969041"/>
              <a:ext cx="548935" cy="551745"/>
            </a:xfrm>
            <a:custGeom>
              <a:avLst/>
              <a:gdLst>
                <a:gd name="connsiteX0" fmla="*/ 378205 w 548935"/>
                <a:gd name="connsiteY0" fmla="*/ 379474 h 551745"/>
                <a:gd name="connsiteX1" fmla="*/ 280859 w 548935"/>
                <a:gd name="connsiteY1" fmla="*/ 419632 h 551745"/>
                <a:gd name="connsiteX2" fmla="*/ 183524 w 548935"/>
                <a:gd name="connsiteY2" fmla="*/ 379474 h 551745"/>
                <a:gd name="connsiteX3" fmla="*/ 146811 w 548935"/>
                <a:gd name="connsiteY3" fmla="*/ 275872 h 551745"/>
                <a:gd name="connsiteX4" fmla="*/ 183524 w 548935"/>
                <a:gd name="connsiteY4" fmla="*/ 172301 h 551745"/>
                <a:gd name="connsiteX5" fmla="*/ 280859 w 548935"/>
                <a:gd name="connsiteY5" fmla="*/ 132132 h 551745"/>
                <a:gd name="connsiteX6" fmla="*/ 378205 w 548935"/>
                <a:gd name="connsiteY6" fmla="*/ 172301 h 551745"/>
                <a:gd name="connsiteX7" fmla="*/ 414907 w 548935"/>
                <a:gd name="connsiteY7" fmla="*/ 275872 h 551745"/>
                <a:gd name="connsiteX8" fmla="*/ 378205 w 548935"/>
                <a:gd name="connsiteY8" fmla="*/ 379474 h 551745"/>
                <a:gd name="connsiteX9" fmla="*/ 403205 w 548935"/>
                <a:gd name="connsiteY9" fmla="*/ 11637 h 551745"/>
                <a:gd name="connsiteX10" fmla="*/ 403205 w 548935"/>
                <a:gd name="connsiteY10" fmla="*/ 70816 h 551745"/>
                <a:gd name="connsiteX11" fmla="*/ 341502 w 548935"/>
                <a:gd name="connsiteY11" fmla="*/ 21147 h 551745"/>
                <a:gd name="connsiteX12" fmla="*/ 250013 w 548935"/>
                <a:gd name="connsiteY12" fmla="*/ 10 h 551745"/>
                <a:gd name="connsiteX13" fmla="*/ 72345 w 548935"/>
                <a:gd name="connsiteY13" fmla="*/ 81400 h 551745"/>
                <a:gd name="connsiteX14" fmla="*/ 10 w 548935"/>
                <a:gd name="connsiteY14" fmla="*/ 275872 h 551745"/>
                <a:gd name="connsiteX15" fmla="*/ 72345 w 548935"/>
                <a:gd name="connsiteY15" fmla="*/ 470365 h 551745"/>
                <a:gd name="connsiteX16" fmla="*/ 250013 w 548935"/>
                <a:gd name="connsiteY16" fmla="*/ 551755 h 551745"/>
                <a:gd name="connsiteX17" fmla="*/ 341502 w 548935"/>
                <a:gd name="connsiteY17" fmla="*/ 530607 h 551745"/>
                <a:gd name="connsiteX18" fmla="*/ 403205 w 548935"/>
                <a:gd name="connsiteY18" fmla="*/ 480928 h 551745"/>
                <a:gd name="connsiteX19" fmla="*/ 403205 w 548935"/>
                <a:gd name="connsiteY19" fmla="*/ 540128 h 551745"/>
                <a:gd name="connsiteX20" fmla="*/ 548946 w 548935"/>
                <a:gd name="connsiteY20" fmla="*/ 540128 h 551745"/>
                <a:gd name="connsiteX21" fmla="*/ 548946 w 548935"/>
                <a:gd name="connsiteY21" fmla="*/ 11637 h 551745"/>
                <a:gd name="connsiteX22" fmla="*/ 403205 w 548935"/>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5" h="551745">
                  <a:moveTo>
                    <a:pt x="378205" y="379474"/>
                  </a:moveTo>
                  <a:cubicBezTo>
                    <a:pt x="353740" y="406256"/>
                    <a:pt x="321288" y="419632"/>
                    <a:pt x="280859" y="419632"/>
                  </a:cubicBezTo>
                  <a:cubicBezTo>
                    <a:pt x="240441" y="419632"/>
                    <a:pt x="207989" y="406256"/>
                    <a:pt x="183524" y="379474"/>
                  </a:cubicBezTo>
                  <a:cubicBezTo>
                    <a:pt x="159058" y="352681"/>
                    <a:pt x="146811" y="318147"/>
                    <a:pt x="146811" y="275872"/>
                  </a:cubicBezTo>
                  <a:cubicBezTo>
                    <a:pt x="146811" y="233607"/>
                    <a:pt x="159058" y="199073"/>
                    <a:pt x="183524" y="172301"/>
                  </a:cubicBezTo>
                  <a:cubicBezTo>
                    <a:pt x="207989" y="145539"/>
                    <a:pt x="240441" y="132132"/>
                    <a:pt x="280859" y="132132"/>
                  </a:cubicBezTo>
                  <a:cubicBezTo>
                    <a:pt x="321288" y="132132"/>
                    <a:pt x="353740" y="145539"/>
                    <a:pt x="378205" y="172301"/>
                  </a:cubicBezTo>
                  <a:cubicBezTo>
                    <a:pt x="402670" y="199073"/>
                    <a:pt x="414907" y="233607"/>
                    <a:pt x="414907" y="275872"/>
                  </a:cubicBezTo>
                  <a:cubicBezTo>
                    <a:pt x="414907" y="318147"/>
                    <a:pt x="402670" y="352681"/>
                    <a:pt x="378205" y="379474"/>
                  </a:cubicBezTo>
                  <a:close/>
                  <a:moveTo>
                    <a:pt x="403205" y="11637"/>
                  </a:moveTo>
                  <a:lnTo>
                    <a:pt x="403205" y="70816"/>
                  </a:lnTo>
                  <a:cubicBezTo>
                    <a:pt x="389012" y="51806"/>
                    <a:pt x="368447" y="35260"/>
                    <a:pt x="341502" y="21147"/>
                  </a:cubicBezTo>
                  <a:cubicBezTo>
                    <a:pt x="314536" y="7066"/>
                    <a:pt x="284060" y="10"/>
                    <a:pt x="250013" y="10"/>
                  </a:cubicBezTo>
                  <a:cubicBezTo>
                    <a:pt x="179787" y="10"/>
                    <a:pt x="120565" y="27150"/>
                    <a:pt x="72345" y="81400"/>
                  </a:cubicBezTo>
                  <a:cubicBezTo>
                    <a:pt x="24104" y="135671"/>
                    <a:pt x="10" y="200495"/>
                    <a:pt x="10" y="275872"/>
                  </a:cubicBezTo>
                  <a:cubicBezTo>
                    <a:pt x="10" y="351291"/>
                    <a:pt x="24104" y="416104"/>
                    <a:pt x="72345" y="470365"/>
                  </a:cubicBezTo>
                  <a:cubicBezTo>
                    <a:pt x="120565" y="524635"/>
                    <a:pt x="179787" y="551755"/>
                    <a:pt x="250013" y="551755"/>
                  </a:cubicBezTo>
                  <a:cubicBezTo>
                    <a:pt x="284060" y="551755"/>
                    <a:pt x="314536" y="544709"/>
                    <a:pt x="341502" y="530607"/>
                  </a:cubicBezTo>
                  <a:cubicBezTo>
                    <a:pt x="368447" y="516526"/>
                    <a:pt x="389012" y="499969"/>
                    <a:pt x="403205" y="480928"/>
                  </a:cubicBezTo>
                  <a:lnTo>
                    <a:pt x="403205" y="540128"/>
                  </a:lnTo>
                  <a:lnTo>
                    <a:pt x="548946" y="540128"/>
                  </a:lnTo>
                  <a:lnTo>
                    <a:pt x="548946" y="11637"/>
                  </a:lnTo>
                  <a:lnTo>
                    <a:pt x="403205" y="11637"/>
                  </a:lnTo>
                  <a:close/>
                </a:path>
              </a:pathLst>
            </a:custGeom>
            <a:solidFill>
              <a:schemeClr val="tx1"/>
            </a:solidFill>
            <a:ln w="10286" cap="flat">
              <a:noFill/>
              <a:prstDash val="solid"/>
              <a:round/>
            </a:ln>
          </p:spPr>
          <p:txBody>
            <a:bodyPr rtlCol="0" anchor="ctr"/>
            <a:lstStyle/>
            <a:p>
              <a:endParaRPr lang="en-NL"/>
            </a:p>
          </p:txBody>
        </p:sp>
        <p:sp>
          <p:nvSpPr>
            <p:cNvPr id="17" name="Freeform 16">
              <a:extLst>
                <a:ext uri="{FF2B5EF4-FFF2-40B4-BE49-F238E27FC236}">
                  <a16:creationId xmlns:a16="http://schemas.microsoft.com/office/drawing/2014/main" id="{A2F3BAA4-2DCA-8A07-1406-727EE848D2F2}"/>
                </a:ext>
              </a:extLst>
            </p:cNvPr>
            <p:cNvSpPr/>
            <p:nvPr/>
          </p:nvSpPr>
          <p:spPr>
            <a:xfrm>
              <a:off x="6721140" y="2969041"/>
              <a:ext cx="503186" cy="540118"/>
            </a:xfrm>
            <a:custGeom>
              <a:avLst/>
              <a:gdLst>
                <a:gd name="connsiteX0" fmla="*/ 145751 w 503186"/>
                <a:gd name="connsiteY0" fmla="*/ 540128 h 540118"/>
                <a:gd name="connsiteX1" fmla="*/ 145751 w 503186"/>
                <a:gd name="connsiteY1" fmla="*/ 282223 h 540118"/>
                <a:gd name="connsiteX2" fmla="*/ 178193 w 503186"/>
                <a:gd name="connsiteY2" fmla="*/ 170184 h 540118"/>
                <a:gd name="connsiteX3" fmla="*/ 263836 w 503186"/>
                <a:gd name="connsiteY3" fmla="*/ 132132 h 540118"/>
                <a:gd name="connsiteX4" fmla="*/ 332981 w 503186"/>
                <a:gd name="connsiteY4" fmla="*/ 164366 h 540118"/>
                <a:gd name="connsiteX5" fmla="*/ 357456 w 503186"/>
                <a:gd name="connsiteY5" fmla="*/ 254735 h 540118"/>
                <a:gd name="connsiteX6" fmla="*/ 357456 w 503186"/>
                <a:gd name="connsiteY6" fmla="*/ 540128 h 540118"/>
                <a:gd name="connsiteX7" fmla="*/ 503197 w 503186"/>
                <a:gd name="connsiteY7" fmla="*/ 540128 h 540118"/>
                <a:gd name="connsiteX8" fmla="*/ 503197 w 503186"/>
                <a:gd name="connsiteY8" fmla="*/ 230427 h 540118"/>
                <a:gd name="connsiteX9" fmla="*/ 448410 w 503186"/>
                <a:gd name="connsiteY9" fmla="*/ 62901 h 540118"/>
                <a:gd name="connsiteX10" fmla="*/ 297884 w 503186"/>
                <a:gd name="connsiteY10" fmla="*/ 10 h 540118"/>
                <a:gd name="connsiteX11" fmla="*/ 145751 w 503186"/>
                <a:gd name="connsiteY11" fmla="*/ 71880 h 540118"/>
                <a:gd name="connsiteX12" fmla="*/ 145751 w 503186"/>
                <a:gd name="connsiteY12" fmla="*/ 11637 h 540118"/>
                <a:gd name="connsiteX13" fmla="*/ 11 w 503186"/>
                <a:gd name="connsiteY13" fmla="*/ 11637 h 540118"/>
                <a:gd name="connsiteX14" fmla="*/ 11 w 503186"/>
                <a:gd name="connsiteY14" fmla="*/ 540128 h 540118"/>
                <a:gd name="connsiteX15" fmla="*/ 145751 w 503186"/>
                <a:gd name="connsiteY15" fmla="*/ 54012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186" h="540118">
                  <a:moveTo>
                    <a:pt x="145751" y="540128"/>
                  </a:moveTo>
                  <a:lnTo>
                    <a:pt x="145751" y="282223"/>
                  </a:lnTo>
                  <a:cubicBezTo>
                    <a:pt x="145751" y="232912"/>
                    <a:pt x="156558" y="195555"/>
                    <a:pt x="178193" y="170184"/>
                  </a:cubicBezTo>
                  <a:cubicBezTo>
                    <a:pt x="199828" y="144813"/>
                    <a:pt x="228369" y="132132"/>
                    <a:pt x="263836" y="132132"/>
                  </a:cubicBezTo>
                  <a:cubicBezTo>
                    <a:pt x="293623" y="132132"/>
                    <a:pt x="316657" y="142870"/>
                    <a:pt x="332981" y="164366"/>
                  </a:cubicBezTo>
                  <a:cubicBezTo>
                    <a:pt x="349294" y="185871"/>
                    <a:pt x="357456" y="215987"/>
                    <a:pt x="357456" y="254735"/>
                  </a:cubicBezTo>
                  <a:lnTo>
                    <a:pt x="357456" y="540128"/>
                  </a:lnTo>
                  <a:lnTo>
                    <a:pt x="503197" y="540128"/>
                  </a:lnTo>
                  <a:lnTo>
                    <a:pt x="503197" y="230427"/>
                  </a:lnTo>
                  <a:cubicBezTo>
                    <a:pt x="503197" y="160674"/>
                    <a:pt x="484928" y="104828"/>
                    <a:pt x="448410" y="62901"/>
                  </a:cubicBezTo>
                  <a:cubicBezTo>
                    <a:pt x="411872" y="20984"/>
                    <a:pt x="361707" y="10"/>
                    <a:pt x="297884" y="10"/>
                  </a:cubicBezTo>
                  <a:cubicBezTo>
                    <a:pt x="229079" y="10"/>
                    <a:pt x="178368" y="23970"/>
                    <a:pt x="145751" y="71880"/>
                  </a:cubicBezTo>
                  <a:lnTo>
                    <a:pt x="145751" y="11637"/>
                  </a:lnTo>
                  <a:lnTo>
                    <a:pt x="11" y="11637"/>
                  </a:lnTo>
                  <a:lnTo>
                    <a:pt x="11" y="540128"/>
                  </a:lnTo>
                  <a:lnTo>
                    <a:pt x="145751" y="540128"/>
                  </a:lnTo>
                  <a:close/>
                </a:path>
              </a:pathLst>
            </a:custGeom>
            <a:solidFill>
              <a:schemeClr val="tx1"/>
            </a:solidFill>
            <a:ln w="10286" cap="flat">
              <a:noFill/>
              <a:prstDash val="solid"/>
              <a:round/>
            </a:ln>
          </p:spPr>
          <p:txBody>
            <a:bodyPr rtlCol="0" anchor="ctr"/>
            <a:lstStyle/>
            <a:p>
              <a:endParaRPr lang="en-NL"/>
            </a:p>
          </p:txBody>
        </p:sp>
        <p:sp>
          <p:nvSpPr>
            <p:cNvPr id="18" name="Freeform 17">
              <a:extLst>
                <a:ext uri="{FF2B5EF4-FFF2-40B4-BE49-F238E27FC236}">
                  <a16:creationId xmlns:a16="http://schemas.microsoft.com/office/drawing/2014/main" id="{332BFEA1-BDA8-4307-C826-91FEF092B332}"/>
                </a:ext>
              </a:extLst>
            </p:cNvPr>
            <p:cNvSpPr/>
            <p:nvPr/>
          </p:nvSpPr>
          <p:spPr>
            <a:xfrm>
              <a:off x="7317504" y="2980668"/>
              <a:ext cx="491483" cy="540118"/>
            </a:xfrm>
            <a:custGeom>
              <a:avLst/>
              <a:gdLst>
                <a:gd name="connsiteX0" fmla="*/ 345744 w 491483"/>
                <a:gd name="connsiteY0" fmla="*/ 468248 h 540118"/>
                <a:gd name="connsiteX1" fmla="*/ 345744 w 491483"/>
                <a:gd name="connsiteY1" fmla="*/ 528501 h 540118"/>
                <a:gd name="connsiteX2" fmla="*/ 491495 w 491483"/>
                <a:gd name="connsiteY2" fmla="*/ 528501 h 540118"/>
                <a:gd name="connsiteX3" fmla="*/ 491495 w 491483"/>
                <a:gd name="connsiteY3" fmla="*/ 10 h 540118"/>
                <a:gd name="connsiteX4" fmla="*/ 345744 w 491483"/>
                <a:gd name="connsiteY4" fmla="*/ 10 h 540118"/>
                <a:gd name="connsiteX5" fmla="*/ 345744 w 491483"/>
                <a:gd name="connsiteY5" fmla="*/ 257915 h 540118"/>
                <a:gd name="connsiteX6" fmla="*/ 316503 w 491483"/>
                <a:gd name="connsiteY6" fmla="*/ 369943 h 540118"/>
                <a:gd name="connsiteX7" fmla="*/ 236171 w 491483"/>
                <a:gd name="connsiteY7" fmla="*/ 407985 h 540118"/>
                <a:gd name="connsiteX8" fmla="*/ 145752 w 491483"/>
                <a:gd name="connsiteY8" fmla="*/ 282212 h 540118"/>
                <a:gd name="connsiteX9" fmla="*/ 145752 w 491483"/>
                <a:gd name="connsiteY9" fmla="*/ 10 h 540118"/>
                <a:gd name="connsiteX10" fmla="*/ 12 w 491483"/>
                <a:gd name="connsiteY10" fmla="*/ 10 h 540118"/>
                <a:gd name="connsiteX11" fmla="*/ 12 w 491483"/>
                <a:gd name="connsiteY11" fmla="*/ 306520 h 540118"/>
                <a:gd name="connsiteX12" fmla="*/ 52668 w 491483"/>
                <a:gd name="connsiteY12" fmla="*/ 476715 h 540118"/>
                <a:gd name="connsiteX13" fmla="*/ 200014 w 491483"/>
                <a:gd name="connsiteY13" fmla="*/ 540128 h 540118"/>
                <a:gd name="connsiteX14" fmla="*/ 345744 w 491483"/>
                <a:gd name="connsiteY14" fmla="*/ 46824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483" h="540118">
                  <a:moveTo>
                    <a:pt x="345744" y="468248"/>
                  </a:moveTo>
                  <a:lnTo>
                    <a:pt x="345744" y="528501"/>
                  </a:lnTo>
                  <a:lnTo>
                    <a:pt x="491495" y="528501"/>
                  </a:lnTo>
                  <a:lnTo>
                    <a:pt x="491495" y="10"/>
                  </a:lnTo>
                  <a:lnTo>
                    <a:pt x="345744" y="10"/>
                  </a:lnTo>
                  <a:lnTo>
                    <a:pt x="345744" y="257915"/>
                  </a:lnTo>
                  <a:cubicBezTo>
                    <a:pt x="345744" y="307246"/>
                    <a:pt x="335997" y="344592"/>
                    <a:pt x="316503" y="369943"/>
                  </a:cubicBezTo>
                  <a:cubicBezTo>
                    <a:pt x="296989" y="395325"/>
                    <a:pt x="270219" y="407985"/>
                    <a:pt x="236171" y="407985"/>
                  </a:cubicBezTo>
                  <a:cubicBezTo>
                    <a:pt x="175888" y="407985"/>
                    <a:pt x="145752" y="366088"/>
                    <a:pt x="145752" y="282212"/>
                  </a:cubicBezTo>
                  <a:lnTo>
                    <a:pt x="145752" y="10"/>
                  </a:lnTo>
                  <a:lnTo>
                    <a:pt x="12" y="10"/>
                  </a:lnTo>
                  <a:lnTo>
                    <a:pt x="12" y="306520"/>
                  </a:lnTo>
                  <a:cubicBezTo>
                    <a:pt x="12" y="377705"/>
                    <a:pt x="17560" y="434409"/>
                    <a:pt x="52668" y="476715"/>
                  </a:cubicBezTo>
                  <a:cubicBezTo>
                    <a:pt x="87775" y="518980"/>
                    <a:pt x="136880" y="540128"/>
                    <a:pt x="200014" y="540128"/>
                  </a:cubicBezTo>
                  <a:cubicBezTo>
                    <a:pt x="264537" y="540128"/>
                    <a:pt x="313128" y="516178"/>
                    <a:pt x="345744" y="468248"/>
                  </a:cubicBezTo>
                  <a:close/>
                </a:path>
              </a:pathLst>
            </a:custGeom>
            <a:solidFill>
              <a:schemeClr val="tx1"/>
            </a:solidFill>
            <a:ln w="10286" cap="flat">
              <a:noFill/>
              <a:prstDash val="solid"/>
              <a:round/>
            </a:ln>
          </p:spPr>
          <p:txBody>
            <a:bodyPr rtlCol="0" anchor="ctr"/>
            <a:lstStyle/>
            <a:p>
              <a:endParaRPr lang="en-NL"/>
            </a:p>
          </p:txBody>
        </p:sp>
        <p:sp>
          <p:nvSpPr>
            <p:cNvPr id="19" name="Freeform 18">
              <a:extLst>
                <a:ext uri="{FF2B5EF4-FFF2-40B4-BE49-F238E27FC236}">
                  <a16:creationId xmlns:a16="http://schemas.microsoft.com/office/drawing/2014/main" id="{7AD296AD-D329-8982-E635-56368F0F3A6B}"/>
                </a:ext>
              </a:extLst>
            </p:cNvPr>
            <p:cNvSpPr/>
            <p:nvPr/>
          </p:nvSpPr>
          <p:spPr>
            <a:xfrm>
              <a:off x="8242072" y="2969041"/>
              <a:ext cx="541473" cy="551745"/>
            </a:xfrm>
            <a:custGeom>
              <a:avLst/>
              <a:gdLst>
                <a:gd name="connsiteX0" fmla="*/ 146834 w 541473"/>
                <a:gd name="connsiteY0" fmla="*/ 211396 h 551745"/>
                <a:gd name="connsiteX1" fmla="*/ 193644 w 541473"/>
                <a:gd name="connsiteY1" fmla="*/ 142696 h 551745"/>
                <a:gd name="connsiteX2" fmla="*/ 275562 w 541473"/>
                <a:gd name="connsiteY2" fmla="*/ 119452 h 551745"/>
                <a:gd name="connsiteX3" fmla="*/ 352683 w 541473"/>
                <a:gd name="connsiteY3" fmla="*/ 142696 h 551745"/>
                <a:gd name="connsiteX4" fmla="*/ 395767 w 541473"/>
                <a:gd name="connsiteY4" fmla="*/ 211396 h 551745"/>
                <a:gd name="connsiteX5" fmla="*/ 146834 w 541473"/>
                <a:gd name="connsiteY5" fmla="*/ 211396 h 551745"/>
                <a:gd name="connsiteX6" fmla="*/ 541487 w 541473"/>
                <a:gd name="connsiteY6" fmla="*/ 260032 h 551745"/>
                <a:gd name="connsiteX7" fmla="*/ 465961 w 541473"/>
                <a:gd name="connsiteY7" fmla="*/ 68188 h 551745"/>
                <a:gd name="connsiteX8" fmla="*/ 279792 w 541473"/>
                <a:gd name="connsiteY8" fmla="*/ 10 h 551745"/>
                <a:gd name="connsiteX9" fmla="*/ 79800 w 541473"/>
                <a:gd name="connsiteY9" fmla="*/ 78762 h 551745"/>
                <a:gd name="connsiteX10" fmla="*/ 13 w 541473"/>
                <a:gd name="connsiteY10" fmla="*/ 275872 h 551745"/>
                <a:gd name="connsiteX11" fmla="*/ 80325 w 541473"/>
                <a:gd name="connsiteY11" fmla="*/ 475641 h 551745"/>
                <a:gd name="connsiteX12" fmla="*/ 281922 w 541473"/>
                <a:gd name="connsiteY12" fmla="*/ 551755 h 551745"/>
                <a:gd name="connsiteX13" fmla="*/ 528735 w 541473"/>
                <a:gd name="connsiteY13" fmla="*/ 433376 h 551745"/>
                <a:gd name="connsiteX14" fmla="*/ 420222 w 541473"/>
                <a:gd name="connsiteY14" fmla="*/ 353049 h 551745"/>
                <a:gd name="connsiteX15" fmla="*/ 282993 w 541473"/>
                <a:gd name="connsiteY15" fmla="*/ 419632 h 551745"/>
                <a:gd name="connsiteX16" fmla="*/ 187778 w 541473"/>
                <a:gd name="connsiteY16" fmla="*/ 390559 h 551745"/>
                <a:gd name="connsiteX17" fmla="*/ 141503 w 541473"/>
                <a:gd name="connsiteY17" fmla="*/ 309701 h 551745"/>
                <a:gd name="connsiteX18" fmla="*/ 539377 w 541473"/>
                <a:gd name="connsiteY18" fmla="*/ 309701 h 551745"/>
                <a:gd name="connsiteX19" fmla="*/ 541487 w 541473"/>
                <a:gd name="connsiteY19" fmla="*/ 260032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1473" h="551745">
                  <a:moveTo>
                    <a:pt x="146834" y="211396"/>
                  </a:moveTo>
                  <a:cubicBezTo>
                    <a:pt x="153216" y="181116"/>
                    <a:pt x="168809" y="158209"/>
                    <a:pt x="193644" y="142696"/>
                  </a:cubicBezTo>
                  <a:cubicBezTo>
                    <a:pt x="218459" y="127214"/>
                    <a:pt x="245786" y="119452"/>
                    <a:pt x="275562" y="119452"/>
                  </a:cubicBezTo>
                  <a:cubicBezTo>
                    <a:pt x="304628" y="119452"/>
                    <a:pt x="330348" y="127214"/>
                    <a:pt x="352683" y="142696"/>
                  </a:cubicBezTo>
                  <a:cubicBezTo>
                    <a:pt x="375028" y="158209"/>
                    <a:pt x="389396" y="181116"/>
                    <a:pt x="395767" y="211396"/>
                  </a:cubicBezTo>
                  <a:lnTo>
                    <a:pt x="146834" y="211396"/>
                  </a:lnTo>
                  <a:close/>
                  <a:moveTo>
                    <a:pt x="541487" y="260032"/>
                  </a:moveTo>
                  <a:cubicBezTo>
                    <a:pt x="541487" y="177588"/>
                    <a:pt x="516322" y="113623"/>
                    <a:pt x="465961" y="68188"/>
                  </a:cubicBezTo>
                  <a:cubicBezTo>
                    <a:pt x="415600" y="22732"/>
                    <a:pt x="353547" y="10"/>
                    <a:pt x="279792" y="10"/>
                  </a:cubicBezTo>
                  <a:cubicBezTo>
                    <a:pt x="199645" y="10"/>
                    <a:pt x="132991" y="26260"/>
                    <a:pt x="79800" y="78762"/>
                  </a:cubicBezTo>
                  <a:cubicBezTo>
                    <a:pt x="26608" y="131263"/>
                    <a:pt x="13" y="196977"/>
                    <a:pt x="13" y="275872"/>
                  </a:cubicBezTo>
                  <a:cubicBezTo>
                    <a:pt x="13" y="358316"/>
                    <a:pt x="26763" y="424909"/>
                    <a:pt x="80325" y="475641"/>
                  </a:cubicBezTo>
                  <a:cubicBezTo>
                    <a:pt x="133876" y="526394"/>
                    <a:pt x="201075" y="551755"/>
                    <a:pt x="281922" y="551755"/>
                  </a:cubicBezTo>
                  <a:cubicBezTo>
                    <a:pt x="391846" y="551755"/>
                    <a:pt x="474103" y="512292"/>
                    <a:pt x="528735" y="433376"/>
                  </a:cubicBezTo>
                  <a:lnTo>
                    <a:pt x="420222" y="353049"/>
                  </a:lnTo>
                  <a:cubicBezTo>
                    <a:pt x="391135" y="397421"/>
                    <a:pt x="345385" y="419632"/>
                    <a:pt x="282993" y="419632"/>
                  </a:cubicBezTo>
                  <a:cubicBezTo>
                    <a:pt x="246105" y="419632"/>
                    <a:pt x="214373" y="409948"/>
                    <a:pt x="187778" y="390559"/>
                  </a:cubicBezTo>
                  <a:cubicBezTo>
                    <a:pt x="161182" y="371201"/>
                    <a:pt x="145754" y="344234"/>
                    <a:pt x="141503" y="309701"/>
                  </a:cubicBezTo>
                  <a:lnTo>
                    <a:pt x="539377" y="309701"/>
                  </a:lnTo>
                  <a:cubicBezTo>
                    <a:pt x="540787" y="299832"/>
                    <a:pt x="541487" y="283276"/>
                    <a:pt x="541487" y="260032"/>
                  </a:cubicBezTo>
                  <a:close/>
                </a:path>
              </a:pathLst>
            </a:custGeom>
            <a:solidFill>
              <a:schemeClr val="tx1"/>
            </a:solidFill>
            <a:ln w="10286" cap="flat">
              <a:noFill/>
              <a:prstDash val="solid"/>
              <a:round/>
            </a:ln>
          </p:spPr>
          <p:txBody>
            <a:bodyPr rtlCol="0" anchor="ctr"/>
            <a:lstStyle/>
            <a:p>
              <a:endParaRPr lang="en-NL"/>
            </a:p>
          </p:txBody>
        </p:sp>
        <p:sp>
          <p:nvSpPr>
            <p:cNvPr id="20" name="Freeform 19">
              <a:extLst>
                <a:ext uri="{FF2B5EF4-FFF2-40B4-BE49-F238E27FC236}">
                  <a16:creationId xmlns:a16="http://schemas.microsoft.com/office/drawing/2014/main" id="{FF4B4001-FEE3-4B2A-C7C5-D2D3D8B79044}"/>
                </a:ext>
              </a:extLst>
            </p:cNvPr>
            <p:cNvSpPr/>
            <p:nvPr/>
          </p:nvSpPr>
          <p:spPr>
            <a:xfrm>
              <a:off x="8825158" y="2969031"/>
              <a:ext cx="421279" cy="551755"/>
            </a:xfrm>
            <a:custGeom>
              <a:avLst/>
              <a:gdLst>
                <a:gd name="connsiteX0" fmla="*/ 363841 w 421279"/>
                <a:gd name="connsiteY0" fmla="*/ 503129 h 551755"/>
                <a:gd name="connsiteX1" fmla="*/ 421293 w 421279"/>
                <a:gd name="connsiteY1" fmla="*/ 379484 h 551755"/>
                <a:gd name="connsiteX2" fmla="*/ 267020 w 421279"/>
                <a:gd name="connsiteY2" fmla="*/ 215640 h 551755"/>
                <a:gd name="connsiteX3" fmla="*/ 217029 w 421279"/>
                <a:gd name="connsiteY3" fmla="*/ 200842 h 551755"/>
                <a:gd name="connsiteX4" fmla="*/ 164909 w 421279"/>
                <a:gd name="connsiteY4" fmla="*/ 155387 h 551755"/>
                <a:gd name="connsiteX5" fmla="*/ 180862 w 421279"/>
                <a:gd name="connsiteY5" fmla="*/ 128962 h 551755"/>
                <a:gd name="connsiteX6" fmla="*/ 218100 w 421279"/>
                <a:gd name="connsiteY6" fmla="*/ 119462 h 551755"/>
                <a:gd name="connsiteX7" fmla="*/ 308519 w 421279"/>
                <a:gd name="connsiteY7" fmla="*/ 165971 h 551755"/>
                <a:gd name="connsiteX8" fmla="*/ 404259 w 421279"/>
                <a:gd name="connsiteY8" fmla="*/ 88814 h 551755"/>
                <a:gd name="connsiteX9" fmla="*/ 220230 w 421279"/>
                <a:gd name="connsiteY9" fmla="*/ 10 h 551755"/>
                <a:gd name="connsiteX10" fmla="*/ 78205 w 421279"/>
                <a:gd name="connsiteY10" fmla="*/ 43880 h 551755"/>
                <a:gd name="connsiteX11" fmla="*/ 20228 w 421279"/>
                <a:gd name="connsiteY11" fmla="*/ 159631 h 551755"/>
                <a:gd name="connsiteX12" fmla="*/ 55871 w 421279"/>
                <a:gd name="connsiteY12" fmla="*/ 265308 h 551755"/>
                <a:gd name="connsiteX13" fmla="*/ 167039 w 421279"/>
                <a:gd name="connsiteY13" fmla="*/ 328752 h 551755"/>
                <a:gd name="connsiteX14" fmla="*/ 206397 w 421279"/>
                <a:gd name="connsiteY14" fmla="*/ 338252 h 551755"/>
                <a:gd name="connsiteX15" fmla="*/ 263304 w 421279"/>
                <a:gd name="connsiteY15" fmla="*/ 360985 h 551755"/>
                <a:gd name="connsiteX16" fmla="*/ 277683 w 421279"/>
                <a:gd name="connsiteY16" fmla="*/ 388984 h 551755"/>
                <a:gd name="connsiteX17" fmla="*/ 260649 w 421279"/>
                <a:gd name="connsiteY17" fmla="*/ 417526 h 551755"/>
                <a:gd name="connsiteX18" fmla="*/ 219160 w 421279"/>
                <a:gd name="connsiteY18" fmla="*/ 427036 h 551755"/>
                <a:gd name="connsiteX19" fmla="*/ 100015 w 421279"/>
                <a:gd name="connsiteY19" fmla="*/ 365740 h 551755"/>
                <a:gd name="connsiteX20" fmla="*/ 14 w 421279"/>
                <a:gd name="connsiteY20" fmla="*/ 450280 h 551755"/>
                <a:gd name="connsiteX21" fmla="*/ 219160 w 421279"/>
                <a:gd name="connsiteY21" fmla="*/ 551765 h 551755"/>
                <a:gd name="connsiteX22" fmla="*/ 363841 w 421279"/>
                <a:gd name="connsiteY22" fmla="*/ 503129 h 55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279" h="551755">
                  <a:moveTo>
                    <a:pt x="363841" y="503129"/>
                  </a:moveTo>
                  <a:cubicBezTo>
                    <a:pt x="402128" y="470733"/>
                    <a:pt x="421293" y="429511"/>
                    <a:pt x="421293" y="379484"/>
                  </a:cubicBezTo>
                  <a:cubicBezTo>
                    <a:pt x="421293" y="297726"/>
                    <a:pt x="369872" y="243128"/>
                    <a:pt x="267020" y="215640"/>
                  </a:cubicBezTo>
                  <a:lnTo>
                    <a:pt x="217029" y="200842"/>
                  </a:lnTo>
                  <a:cubicBezTo>
                    <a:pt x="182272" y="191690"/>
                    <a:pt x="164909" y="176535"/>
                    <a:pt x="164909" y="155387"/>
                  </a:cubicBezTo>
                  <a:cubicBezTo>
                    <a:pt x="164909" y="144138"/>
                    <a:pt x="170219" y="135323"/>
                    <a:pt x="180862" y="128962"/>
                  </a:cubicBezTo>
                  <a:cubicBezTo>
                    <a:pt x="191504" y="122622"/>
                    <a:pt x="203907" y="119462"/>
                    <a:pt x="218100" y="119462"/>
                  </a:cubicBezTo>
                  <a:cubicBezTo>
                    <a:pt x="253547" y="119462"/>
                    <a:pt x="283693" y="134965"/>
                    <a:pt x="308519" y="165971"/>
                  </a:cubicBezTo>
                  <a:lnTo>
                    <a:pt x="404259" y="88814"/>
                  </a:lnTo>
                  <a:cubicBezTo>
                    <a:pt x="363130" y="29625"/>
                    <a:pt x="301777" y="10"/>
                    <a:pt x="220230" y="10"/>
                  </a:cubicBezTo>
                  <a:cubicBezTo>
                    <a:pt x="162778" y="10"/>
                    <a:pt x="115433" y="14654"/>
                    <a:pt x="78205" y="43880"/>
                  </a:cubicBezTo>
                  <a:cubicBezTo>
                    <a:pt x="40977" y="73127"/>
                    <a:pt x="21638" y="111721"/>
                    <a:pt x="20228" y="159631"/>
                  </a:cubicBezTo>
                  <a:cubicBezTo>
                    <a:pt x="18797" y="200505"/>
                    <a:pt x="30685" y="235734"/>
                    <a:pt x="55871" y="265308"/>
                  </a:cubicBezTo>
                  <a:cubicBezTo>
                    <a:pt x="81025" y="294913"/>
                    <a:pt x="118109" y="316041"/>
                    <a:pt x="167039" y="328752"/>
                  </a:cubicBezTo>
                  <a:lnTo>
                    <a:pt x="206397" y="338252"/>
                  </a:lnTo>
                  <a:cubicBezTo>
                    <a:pt x="234763" y="346024"/>
                    <a:pt x="253732" y="353571"/>
                    <a:pt x="263304" y="360985"/>
                  </a:cubicBezTo>
                  <a:cubicBezTo>
                    <a:pt x="272897" y="368379"/>
                    <a:pt x="277683" y="377725"/>
                    <a:pt x="277683" y="388984"/>
                  </a:cubicBezTo>
                  <a:cubicBezTo>
                    <a:pt x="277683" y="401665"/>
                    <a:pt x="271980" y="411175"/>
                    <a:pt x="260649" y="417526"/>
                  </a:cubicBezTo>
                  <a:cubicBezTo>
                    <a:pt x="249296" y="423856"/>
                    <a:pt x="235463" y="427036"/>
                    <a:pt x="219160" y="427036"/>
                  </a:cubicBezTo>
                  <a:cubicBezTo>
                    <a:pt x="165269" y="427036"/>
                    <a:pt x="125540" y="406604"/>
                    <a:pt x="100015" y="365740"/>
                  </a:cubicBezTo>
                  <a:lnTo>
                    <a:pt x="14" y="450280"/>
                  </a:lnTo>
                  <a:cubicBezTo>
                    <a:pt x="45393" y="517937"/>
                    <a:pt x="118449" y="551765"/>
                    <a:pt x="219160" y="551765"/>
                  </a:cubicBezTo>
                  <a:cubicBezTo>
                    <a:pt x="277302" y="551765"/>
                    <a:pt x="325542" y="535547"/>
                    <a:pt x="363841" y="503129"/>
                  </a:cubicBezTo>
                  <a:close/>
                </a:path>
              </a:pathLst>
            </a:custGeom>
            <a:solidFill>
              <a:schemeClr val="tx1"/>
            </a:solidFill>
            <a:ln w="10286" cap="flat">
              <a:noFill/>
              <a:prstDash val="solid"/>
              <a:round/>
            </a:ln>
          </p:spPr>
          <p:txBody>
            <a:bodyPr rtlCol="0" anchor="ctr"/>
            <a:lstStyle/>
            <a:p>
              <a:endParaRPr lang="en-NL"/>
            </a:p>
          </p:txBody>
        </p:sp>
        <p:sp>
          <p:nvSpPr>
            <p:cNvPr id="21" name="Freeform 20">
              <a:extLst>
                <a:ext uri="{FF2B5EF4-FFF2-40B4-BE49-F238E27FC236}">
                  <a16:creationId xmlns:a16="http://schemas.microsoft.com/office/drawing/2014/main" id="{9E90261A-2665-3144-8419-A9F8AA523762}"/>
                </a:ext>
              </a:extLst>
            </p:cNvPr>
            <p:cNvSpPr/>
            <p:nvPr/>
          </p:nvSpPr>
          <p:spPr>
            <a:xfrm>
              <a:off x="7885182" y="2758698"/>
              <a:ext cx="348943" cy="750461"/>
            </a:xfrm>
            <a:custGeom>
              <a:avLst/>
              <a:gdLst>
                <a:gd name="connsiteX0" fmla="*/ 220229 w 348943"/>
                <a:gd name="connsiteY0" fmla="*/ 750471 h 750461"/>
                <a:gd name="connsiteX1" fmla="*/ 220229 w 348943"/>
                <a:gd name="connsiteY1" fmla="*/ 348816 h 750461"/>
                <a:gd name="connsiteX2" fmla="*/ 348956 w 348943"/>
                <a:gd name="connsiteY2" fmla="*/ 348816 h 750461"/>
                <a:gd name="connsiteX3" fmla="*/ 348956 w 348943"/>
                <a:gd name="connsiteY3" fmla="*/ 221980 h 750461"/>
                <a:gd name="connsiteX4" fmla="*/ 232991 w 348943"/>
                <a:gd name="connsiteY4" fmla="*/ 221980 h 750461"/>
                <a:gd name="connsiteX5" fmla="*/ 198954 w 348943"/>
                <a:gd name="connsiteY5" fmla="*/ 208768 h 750461"/>
                <a:gd name="connsiteX6" fmla="*/ 185121 w 348943"/>
                <a:gd name="connsiteY6" fmla="*/ 174418 h 750461"/>
                <a:gd name="connsiteX7" fmla="*/ 242574 w 348943"/>
                <a:gd name="connsiteY7" fmla="*/ 126845 h 750461"/>
                <a:gd name="connsiteX8" fmla="*/ 348956 w 348943"/>
                <a:gd name="connsiteY8" fmla="*/ 126845 h 750461"/>
                <a:gd name="connsiteX9" fmla="*/ 348956 w 348943"/>
                <a:gd name="connsiteY9" fmla="*/ 10 h 750461"/>
                <a:gd name="connsiteX10" fmla="*/ 192573 w 348943"/>
                <a:gd name="connsiteY10" fmla="*/ 10 h 750461"/>
                <a:gd name="connsiteX11" fmla="*/ 85655 w 348943"/>
                <a:gd name="connsiteY11" fmla="*/ 37540 h 750461"/>
                <a:gd name="connsiteX12" fmla="*/ 45752 w 348943"/>
                <a:gd name="connsiteY12" fmla="*/ 133196 h 750461"/>
                <a:gd name="connsiteX13" fmla="*/ 83000 w 348943"/>
                <a:gd name="connsiteY13" fmla="*/ 221980 h 750461"/>
                <a:gd name="connsiteX14" fmla="*/ 12 w 348943"/>
                <a:gd name="connsiteY14" fmla="*/ 221980 h 750461"/>
                <a:gd name="connsiteX15" fmla="*/ 12 w 348943"/>
                <a:gd name="connsiteY15" fmla="*/ 348816 h 750461"/>
                <a:gd name="connsiteX16" fmla="*/ 74488 w 348943"/>
                <a:gd name="connsiteY16" fmla="*/ 348816 h 750461"/>
                <a:gd name="connsiteX17" fmla="*/ 74488 w 348943"/>
                <a:gd name="connsiteY17" fmla="*/ 750471 h 750461"/>
                <a:gd name="connsiteX18" fmla="*/ 220229 w 348943"/>
                <a:gd name="connsiteY18" fmla="*/ 750471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943" h="750461">
                  <a:moveTo>
                    <a:pt x="220229" y="750471"/>
                  </a:moveTo>
                  <a:lnTo>
                    <a:pt x="220229" y="348816"/>
                  </a:lnTo>
                  <a:lnTo>
                    <a:pt x="348956" y="348816"/>
                  </a:lnTo>
                  <a:lnTo>
                    <a:pt x="348956" y="221980"/>
                  </a:lnTo>
                  <a:lnTo>
                    <a:pt x="232991" y="221980"/>
                  </a:lnTo>
                  <a:cubicBezTo>
                    <a:pt x="219519" y="221980"/>
                    <a:pt x="208166" y="217583"/>
                    <a:pt x="198954" y="208768"/>
                  </a:cubicBezTo>
                  <a:cubicBezTo>
                    <a:pt x="189732" y="199963"/>
                    <a:pt x="185121" y="188520"/>
                    <a:pt x="185121" y="174418"/>
                  </a:cubicBezTo>
                  <a:cubicBezTo>
                    <a:pt x="185121" y="142706"/>
                    <a:pt x="204286" y="126845"/>
                    <a:pt x="242574" y="126845"/>
                  </a:cubicBezTo>
                  <a:lnTo>
                    <a:pt x="348956" y="126845"/>
                  </a:lnTo>
                  <a:lnTo>
                    <a:pt x="348956" y="10"/>
                  </a:lnTo>
                  <a:lnTo>
                    <a:pt x="192573" y="10"/>
                  </a:lnTo>
                  <a:cubicBezTo>
                    <a:pt x="147883" y="10"/>
                    <a:pt x="112251" y="12526"/>
                    <a:pt x="85655" y="37540"/>
                  </a:cubicBezTo>
                  <a:cubicBezTo>
                    <a:pt x="59060" y="62553"/>
                    <a:pt x="45752" y="94449"/>
                    <a:pt x="45752" y="133196"/>
                  </a:cubicBezTo>
                  <a:cubicBezTo>
                    <a:pt x="45752" y="169131"/>
                    <a:pt x="58164" y="198725"/>
                    <a:pt x="83000" y="221980"/>
                  </a:cubicBezTo>
                  <a:lnTo>
                    <a:pt x="12" y="221980"/>
                  </a:lnTo>
                  <a:lnTo>
                    <a:pt x="12" y="348816"/>
                  </a:lnTo>
                  <a:lnTo>
                    <a:pt x="74488" y="348816"/>
                  </a:lnTo>
                  <a:lnTo>
                    <a:pt x="74488" y="750471"/>
                  </a:lnTo>
                  <a:lnTo>
                    <a:pt x="220229" y="750471"/>
                  </a:lnTo>
                  <a:close/>
                </a:path>
              </a:pathLst>
            </a:custGeom>
            <a:solidFill>
              <a:schemeClr val="tx1"/>
            </a:solidFill>
            <a:ln w="10286" cap="flat">
              <a:noFill/>
              <a:prstDash val="solid"/>
              <a:round/>
            </a:ln>
          </p:spPr>
          <p:txBody>
            <a:bodyPr rtlCol="0" anchor="ctr"/>
            <a:lstStyle/>
            <a:p>
              <a:endParaRPr lang="en-NL"/>
            </a:p>
          </p:txBody>
        </p:sp>
        <p:sp>
          <p:nvSpPr>
            <p:cNvPr id="22" name="Freeform 21">
              <a:extLst>
                <a:ext uri="{FF2B5EF4-FFF2-40B4-BE49-F238E27FC236}">
                  <a16:creationId xmlns:a16="http://schemas.microsoft.com/office/drawing/2014/main" id="{F0CD3857-8A8D-844F-C5B1-5ADD2A3BF48F}"/>
                </a:ext>
              </a:extLst>
            </p:cNvPr>
            <p:cNvSpPr/>
            <p:nvPr/>
          </p:nvSpPr>
          <p:spPr>
            <a:xfrm>
              <a:off x="9277572" y="2833748"/>
              <a:ext cx="348943" cy="675410"/>
            </a:xfrm>
            <a:custGeom>
              <a:avLst/>
              <a:gdLst>
                <a:gd name="connsiteX0" fmla="*/ 348958 w 348943"/>
                <a:gd name="connsiteY0" fmla="*/ 146930 h 675410"/>
                <a:gd name="connsiteX1" fmla="*/ 220252 w 348943"/>
                <a:gd name="connsiteY1" fmla="*/ 146930 h 675410"/>
                <a:gd name="connsiteX2" fmla="*/ 220252 w 348943"/>
                <a:gd name="connsiteY2" fmla="*/ 10 h 675410"/>
                <a:gd name="connsiteX3" fmla="*/ 74501 w 348943"/>
                <a:gd name="connsiteY3" fmla="*/ 10 h 675410"/>
                <a:gd name="connsiteX4" fmla="*/ 74501 w 348943"/>
                <a:gd name="connsiteY4" fmla="*/ 146930 h 675410"/>
                <a:gd name="connsiteX5" fmla="*/ 14 w 348943"/>
                <a:gd name="connsiteY5" fmla="*/ 146930 h 675410"/>
                <a:gd name="connsiteX6" fmla="*/ 14 w 348943"/>
                <a:gd name="connsiteY6" fmla="*/ 273765 h 675410"/>
                <a:gd name="connsiteX7" fmla="*/ 74490 w 348943"/>
                <a:gd name="connsiteY7" fmla="*/ 273765 h 675410"/>
                <a:gd name="connsiteX8" fmla="*/ 74501 w 348943"/>
                <a:gd name="connsiteY8" fmla="*/ 675421 h 675410"/>
                <a:gd name="connsiteX9" fmla="*/ 220252 w 348943"/>
                <a:gd name="connsiteY9" fmla="*/ 675421 h 675410"/>
                <a:gd name="connsiteX10" fmla="*/ 220252 w 348943"/>
                <a:gd name="connsiteY10" fmla="*/ 273765 h 675410"/>
                <a:gd name="connsiteX11" fmla="*/ 348958 w 348943"/>
                <a:gd name="connsiteY11" fmla="*/ 273765 h 675410"/>
                <a:gd name="connsiteX12" fmla="*/ 348958 w 348943"/>
                <a:gd name="connsiteY12" fmla="*/ 146930 h 67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943" h="675410">
                  <a:moveTo>
                    <a:pt x="348958" y="146930"/>
                  </a:moveTo>
                  <a:lnTo>
                    <a:pt x="220252" y="146930"/>
                  </a:lnTo>
                  <a:lnTo>
                    <a:pt x="220252" y="10"/>
                  </a:lnTo>
                  <a:lnTo>
                    <a:pt x="74501" y="10"/>
                  </a:lnTo>
                  <a:lnTo>
                    <a:pt x="74501" y="146930"/>
                  </a:lnTo>
                  <a:lnTo>
                    <a:pt x="14" y="146930"/>
                  </a:lnTo>
                  <a:lnTo>
                    <a:pt x="14" y="273765"/>
                  </a:lnTo>
                  <a:lnTo>
                    <a:pt x="74490" y="273765"/>
                  </a:lnTo>
                  <a:lnTo>
                    <a:pt x="74501" y="675421"/>
                  </a:lnTo>
                  <a:lnTo>
                    <a:pt x="220252" y="675421"/>
                  </a:lnTo>
                  <a:lnTo>
                    <a:pt x="220252" y="273765"/>
                  </a:lnTo>
                  <a:lnTo>
                    <a:pt x="348958" y="273765"/>
                  </a:lnTo>
                  <a:lnTo>
                    <a:pt x="348958" y="146930"/>
                  </a:lnTo>
                  <a:close/>
                </a:path>
              </a:pathLst>
            </a:custGeom>
            <a:solidFill>
              <a:schemeClr val="tx1"/>
            </a:solidFill>
            <a:ln w="10286" cap="flat">
              <a:noFill/>
              <a:prstDash val="solid"/>
              <a:round/>
            </a:ln>
          </p:spPr>
          <p:txBody>
            <a:bodyPr rtlCol="0" anchor="ctr"/>
            <a:lstStyle/>
            <a:p>
              <a:endParaRPr lang="en-NL"/>
            </a:p>
          </p:txBody>
        </p:sp>
      </p:grpSp>
    </p:spTree>
    <p:extLst>
      <p:ext uri="{BB962C8B-B14F-4D97-AF65-F5344CB8AC3E}">
        <p14:creationId xmlns:p14="http://schemas.microsoft.com/office/powerpoint/2010/main" val="831661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69CA6BF-0295-3CD6-AEC0-CD7BA5A2C41B}"/>
              </a:ext>
            </a:extLst>
          </p:cNvPr>
          <p:cNvSpPr>
            <a:spLocks noGrp="1"/>
          </p:cNvSpPr>
          <p:nvPr>
            <p:ph type="title"/>
          </p:nvPr>
        </p:nvSpPr>
        <p:spPr>
          <a:xfrm>
            <a:off x="4058502" y="292232"/>
            <a:ext cx="3957217" cy="840801"/>
          </a:xfrm>
        </p:spPr>
        <p:txBody>
          <a:bodyPr/>
          <a:lstStyle/>
          <a:p>
            <a:pPr algn="ctr">
              <a:lnSpc>
                <a:spcPts val="4200"/>
              </a:lnSpc>
            </a:pPr>
            <a:r>
              <a:rPr lang="nl-NL" sz="1800" dirty="0">
                <a:solidFill>
                  <a:schemeClr val="bg2">
                    <a:lumMod val="10000"/>
                  </a:schemeClr>
                </a:solidFill>
              </a:rPr>
              <a:t>Colofon</a:t>
            </a:r>
            <a:endParaRPr lang="nl-NL" sz="1800" b="0" dirty="0">
              <a:solidFill>
                <a:schemeClr val="bg1"/>
              </a:solidFill>
            </a:endParaRPr>
          </a:p>
        </p:txBody>
      </p:sp>
      <p:grpSp>
        <p:nvGrpSpPr>
          <p:cNvPr id="8" name="Groep 6">
            <a:extLst>
              <a:ext uri="{FF2B5EF4-FFF2-40B4-BE49-F238E27FC236}">
                <a16:creationId xmlns:a16="http://schemas.microsoft.com/office/drawing/2014/main" id="{AC79C9A4-1DA5-8589-3A2E-1DAF9AFF84B1}"/>
              </a:ext>
            </a:extLst>
          </p:cNvPr>
          <p:cNvGrpSpPr>
            <a:grpSpLocks noChangeAspect="1"/>
          </p:cNvGrpSpPr>
          <p:nvPr/>
        </p:nvGrpSpPr>
        <p:grpSpPr>
          <a:xfrm>
            <a:off x="3915149" y="1387618"/>
            <a:ext cx="4243922" cy="1992584"/>
            <a:chOff x="10966158" y="6204705"/>
            <a:chExt cx="1005987" cy="472326"/>
          </a:xfrm>
        </p:grpSpPr>
        <p:pic>
          <p:nvPicPr>
            <p:cNvPr id="9" name="Afbeelding 9">
              <a:extLst>
                <a:ext uri="{FF2B5EF4-FFF2-40B4-BE49-F238E27FC236}">
                  <a16:creationId xmlns:a16="http://schemas.microsoft.com/office/drawing/2014/main" id="{9AF72892-5850-0FBA-3CF8-5FABD5D735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0" name="Afbeelding 10" descr="Afbeelding met tekst, teken, stoppen&#10;&#10;Automatisch gegenereerde beschrijving">
              <a:extLst>
                <a:ext uri="{FF2B5EF4-FFF2-40B4-BE49-F238E27FC236}">
                  <a16:creationId xmlns:a16="http://schemas.microsoft.com/office/drawing/2014/main" id="{04D5315E-7F58-8BCF-3335-D87395E517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grpSp>
        <p:nvGrpSpPr>
          <p:cNvPr id="11" name="Graphic 6">
            <a:extLst>
              <a:ext uri="{FF2B5EF4-FFF2-40B4-BE49-F238E27FC236}">
                <a16:creationId xmlns:a16="http://schemas.microsoft.com/office/drawing/2014/main" id="{3B00860C-CD44-3349-A2B8-863D85900A62}"/>
              </a:ext>
            </a:extLst>
          </p:cNvPr>
          <p:cNvGrpSpPr>
            <a:grpSpLocks noChangeAspect="1"/>
          </p:cNvGrpSpPr>
          <p:nvPr/>
        </p:nvGrpSpPr>
        <p:grpSpPr>
          <a:xfrm>
            <a:off x="5296089" y="6261484"/>
            <a:ext cx="1385811" cy="214081"/>
            <a:chOff x="5247287" y="2758698"/>
            <a:chExt cx="4933218" cy="762088"/>
          </a:xfrm>
          <a:solidFill>
            <a:schemeClr val="tx1"/>
          </a:solidFill>
        </p:grpSpPr>
        <p:sp>
          <p:nvSpPr>
            <p:cNvPr id="12" name="Freeform 11">
              <a:extLst>
                <a:ext uri="{FF2B5EF4-FFF2-40B4-BE49-F238E27FC236}">
                  <a16:creationId xmlns:a16="http://schemas.microsoft.com/office/drawing/2014/main" id="{A533143B-1C3A-AACC-589B-9510643A7AD8}"/>
                </a:ext>
              </a:extLst>
            </p:cNvPr>
            <p:cNvSpPr/>
            <p:nvPr/>
          </p:nvSpPr>
          <p:spPr>
            <a:xfrm>
              <a:off x="5247287" y="2758698"/>
              <a:ext cx="374983" cy="750461"/>
            </a:xfrm>
            <a:custGeom>
              <a:avLst/>
              <a:gdLst>
                <a:gd name="connsiteX0" fmla="*/ 155331 w 374983"/>
                <a:gd name="connsiteY0" fmla="*/ 226520 h 750461"/>
                <a:gd name="connsiteX1" fmla="*/ 280045 w 374983"/>
                <a:gd name="connsiteY1" fmla="*/ 375271 h 750461"/>
                <a:gd name="connsiteX2" fmla="*/ 374992 w 374983"/>
                <a:gd name="connsiteY2" fmla="*/ 262026 h 750461"/>
                <a:gd name="connsiteX3" fmla="*/ 155331 w 374983"/>
                <a:gd name="connsiteY3" fmla="*/ 20 h 750461"/>
                <a:gd name="connsiteX4" fmla="*/ 155331 w 374983"/>
                <a:gd name="connsiteY4" fmla="*/ 10 h 750461"/>
                <a:gd name="connsiteX5" fmla="*/ 8 w 374983"/>
                <a:gd name="connsiteY5" fmla="*/ 10 h 750461"/>
                <a:gd name="connsiteX6" fmla="*/ 8 w 374983"/>
                <a:gd name="connsiteY6" fmla="*/ 750471 h 750461"/>
                <a:gd name="connsiteX7" fmla="*/ 155331 w 374983"/>
                <a:gd name="connsiteY7" fmla="*/ 750460 h 750461"/>
                <a:gd name="connsiteX8" fmla="*/ 155331 w 374983"/>
                <a:gd name="connsiteY8" fmla="*/ 226520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83" h="750461">
                  <a:moveTo>
                    <a:pt x="155331" y="226520"/>
                  </a:moveTo>
                  <a:lnTo>
                    <a:pt x="280045" y="375271"/>
                  </a:lnTo>
                  <a:lnTo>
                    <a:pt x="374992" y="262026"/>
                  </a:lnTo>
                  <a:lnTo>
                    <a:pt x="155331" y="20"/>
                  </a:lnTo>
                  <a:lnTo>
                    <a:pt x="155331" y="10"/>
                  </a:lnTo>
                  <a:lnTo>
                    <a:pt x="8" y="10"/>
                  </a:lnTo>
                  <a:lnTo>
                    <a:pt x="8" y="750471"/>
                  </a:lnTo>
                  <a:lnTo>
                    <a:pt x="155331" y="750460"/>
                  </a:lnTo>
                  <a:lnTo>
                    <a:pt x="155331" y="226520"/>
                  </a:lnTo>
                  <a:close/>
                </a:path>
              </a:pathLst>
            </a:custGeom>
            <a:solidFill>
              <a:schemeClr val="tx1"/>
            </a:solidFill>
            <a:ln w="10286" cap="flat">
              <a:noFill/>
              <a:prstDash val="solid"/>
              <a:round/>
            </a:ln>
          </p:spPr>
          <p:txBody>
            <a:bodyPr rtlCol="0" anchor="ctr"/>
            <a:lstStyle/>
            <a:p>
              <a:endParaRPr lang="en-NL"/>
            </a:p>
          </p:txBody>
        </p:sp>
        <p:sp>
          <p:nvSpPr>
            <p:cNvPr id="13" name="Freeform 12">
              <a:extLst>
                <a:ext uri="{FF2B5EF4-FFF2-40B4-BE49-F238E27FC236}">
                  <a16:creationId xmlns:a16="http://schemas.microsoft.com/office/drawing/2014/main" id="{7AE600FD-CDBD-9EC8-2ED3-BD3AA2E75D0A}"/>
                </a:ext>
              </a:extLst>
            </p:cNvPr>
            <p:cNvSpPr/>
            <p:nvPr/>
          </p:nvSpPr>
          <p:spPr>
            <a:xfrm>
              <a:off x="5841962" y="2799971"/>
              <a:ext cx="155322" cy="709188"/>
            </a:xfrm>
            <a:custGeom>
              <a:avLst/>
              <a:gdLst>
                <a:gd name="connsiteX0" fmla="*/ 9 w 155322"/>
                <a:gd name="connsiteY0" fmla="*/ 709198 h 709188"/>
                <a:gd name="connsiteX1" fmla="*/ 155332 w 155322"/>
                <a:gd name="connsiteY1" fmla="*/ 709198 h 709188"/>
                <a:gd name="connsiteX2" fmla="*/ 155332 w 155322"/>
                <a:gd name="connsiteY2" fmla="*/ 10 h 709188"/>
                <a:gd name="connsiteX3" fmla="*/ 9 w 155322"/>
                <a:gd name="connsiteY3" fmla="*/ 185258 h 709188"/>
                <a:gd name="connsiteX4" fmla="*/ 9 w 155322"/>
                <a:gd name="connsiteY4" fmla="*/ 709198 h 70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2" h="709188">
                  <a:moveTo>
                    <a:pt x="9" y="709198"/>
                  </a:moveTo>
                  <a:lnTo>
                    <a:pt x="155332" y="709198"/>
                  </a:lnTo>
                  <a:lnTo>
                    <a:pt x="155332" y="10"/>
                  </a:lnTo>
                  <a:lnTo>
                    <a:pt x="9" y="185258"/>
                  </a:lnTo>
                  <a:lnTo>
                    <a:pt x="9" y="709198"/>
                  </a:lnTo>
                  <a:close/>
                </a:path>
              </a:pathLst>
            </a:custGeom>
            <a:solidFill>
              <a:schemeClr val="tx1"/>
            </a:solidFill>
            <a:ln w="10286" cap="flat">
              <a:noFill/>
              <a:prstDash val="solid"/>
              <a:round/>
            </a:ln>
          </p:spPr>
          <p:txBody>
            <a:bodyPr rtlCol="0" anchor="ctr"/>
            <a:lstStyle/>
            <a:p>
              <a:endParaRPr lang="en-NL"/>
            </a:p>
          </p:txBody>
        </p:sp>
        <p:sp>
          <p:nvSpPr>
            <p:cNvPr id="14" name="Freeform 13">
              <a:extLst>
                <a:ext uri="{FF2B5EF4-FFF2-40B4-BE49-F238E27FC236}">
                  <a16:creationId xmlns:a16="http://schemas.microsoft.com/office/drawing/2014/main" id="{6A477E68-BE7D-18D5-97CA-5E7EF0346657}"/>
                </a:ext>
              </a:extLst>
            </p:cNvPr>
            <p:cNvSpPr/>
            <p:nvPr/>
          </p:nvSpPr>
          <p:spPr>
            <a:xfrm>
              <a:off x="5402609" y="2758698"/>
              <a:ext cx="594675" cy="750450"/>
            </a:xfrm>
            <a:custGeom>
              <a:avLst/>
              <a:gdLst>
                <a:gd name="connsiteX0" fmla="*/ 439361 w 594675"/>
                <a:gd name="connsiteY0" fmla="*/ 10 h 750450"/>
                <a:gd name="connsiteX1" fmla="*/ 219670 w 594675"/>
                <a:gd name="connsiteY1" fmla="*/ 262026 h 750450"/>
                <a:gd name="connsiteX2" fmla="*/ 124722 w 594675"/>
                <a:gd name="connsiteY2" fmla="*/ 375271 h 750450"/>
                <a:gd name="connsiteX3" fmla="*/ 9 w 594675"/>
                <a:gd name="connsiteY3" fmla="*/ 524011 h 750450"/>
                <a:gd name="connsiteX4" fmla="*/ 9 w 594675"/>
                <a:gd name="connsiteY4" fmla="*/ 750460 h 750450"/>
                <a:gd name="connsiteX5" fmla="*/ 71 w 594675"/>
                <a:gd name="connsiteY5" fmla="*/ 750460 h 750450"/>
                <a:gd name="connsiteX6" fmla="*/ 439361 w 594675"/>
                <a:gd name="connsiteY6" fmla="*/ 226531 h 750450"/>
                <a:gd name="connsiteX7" fmla="*/ 594684 w 594675"/>
                <a:gd name="connsiteY7" fmla="*/ 41283 h 750450"/>
                <a:gd name="connsiteX8" fmla="*/ 594684 w 594675"/>
                <a:gd name="connsiteY8" fmla="*/ 10 h 750450"/>
                <a:gd name="connsiteX9" fmla="*/ 439361 w 594675"/>
                <a:gd name="connsiteY9" fmla="*/ 10 h 7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675" h="750450">
                  <a:moveTo>
                    <a:pt x="439361" y="10"/>
                  </a:moveTo>
                  <a:lnTo>
                    <a:pt x="219670" y="262026"/>
                  </a:lnTo>
                  <a:lnTo>
                    <a:pt x="124722" y="375271"/>
                  </a:lnTo>
                  <a:lnTo>
                    <a:pt x="9" y="524011"/>
                  </a:lnTo>
                  <a:lnTo>
                    <a:pt x="9" y="750460"/>
                  </a:lnTo>
                  <a:lnTo>
                    <a:pt x="71" y="750460"/>
                  </a:lnTo>
                  <a:lnTo>
                    <a:pt x="439361" y="226531"/>
                  </a:lnTo>
                  <a:lnTo>
                    <a:pt x="594684" y="41283"/>
                  </a:lnTo>
                  <a:lnTo>
                    <a:pt x="594684" y="10"/>
                  </a:lnTo>
                  <a:lnTo>
                    <a:pt x="439361" y="10"/>
                  </a:lnTo>
                  <a:close/>
                </a:path>
              </a:pathLst>
            </a:custGeom>
            <a:solidFill>
              <a:srgbClr val="32E6B9"/>
            </a:solidFill>
            <a:ln w="10286" cap="flat">
              <a:noFill/>
              <a:prstDash val="solid"/>
              <a:round/>
            </a:ln>
          </p:spPr>
          <p:txBody>
            <a:bodyPr rtlCol="0" anchor="ctr"/>
            <a:lstStyle/>
            <a:p>
              <a:endParaRPr lang="en-NL"/>
            </a:p>
          </p:txBody>
        </p:sp>
        <p:sp>
          <p:nvSpPr>
            <p:cNvPr id="15" name="Freeform 14">
              <a:extLst>
                <a:ext uri="{FF2B5EF4-FFF2-40B4-BE49-F238E27FC236}">
                  <a16:creationId xmlns:a16="http://schemas.microsoft.com/office/drawing/2014/main" id="{6DD024CA-6129-8EBD-5106-0FA79650E84C}"/>
                </a:ext>
              </a:extLst>
            </p:cNvPr>
            <p:cNvSpPr/>
            <p:nvPr/>
          </p:nvSpPr>
          <p:spPr>
            <a:xfrm>
              <a:off x="9631569" y="2969041"/>
              <a:ext cx="548936" cy="551745"/>
            </a:xfrm>
            <a:custGeom>
              <a:avLst/>
              <a:gdLst>
                <a:gd name="connsiteX0" fmla="*/ 378210 w 548936"/>
                <a:gd name="connsiteY0" fmla="*/ 379474 h 551745"/>
                <a:gd name="connsiteX1" fmla="*/ 280865 w 548936"/>
                <a:gd name="connsiteY1" fmla="*/ 419632 h 551745"/>
                <a:gd name="connsiteX2" fmla="*/ 183529 w 548936"/>
                <a:gd name="connsiteY2" fmla="*/ 379474 h 551745"/>
                <a:gd name="connsiteX3" fmla="*/ 146816 w 548936"/>
                <a:gd name="connsiteY3" fmla="*/ 275872 h 551745"/>
                <a:gd name="connsiteX4" fmla="*/ 183529 w 548936"/>
                <a:gd name="connsiteY4" fmla="*/ 172301 h 551745"/>
                <a:gd name="connsiteX5" fmla="*/ 280865 w 548936"/>
                <a:gd name="connsiteY5" fmla="*/ 132132 h 551745"/>
                <a:gd name="connsiteX6" fmla="*/ 378210 w 548936"/>
                <a:gd name="connsiteY6" fmla="*/ 172301 h 551745"/>
                <a:gd name="connsiteX7" fmla="*/ 414903 w 548936"/>
                <a:gd name="connsiteY7" fmla="*/ 275872 h 551745"/>
                <a:gd name="connsiteX8" fmla="*/ 378210 w 548936"/>
                <a:gd name="connsiteY8" fmla="*/ 379474 h 551745"/>
                <a:gd name="connsiteX9" fmla="*/ 403210 w 548936"/>
                <a:gd name="connsiteY9" fmla="*/ 11637 h 551745"/>
                <a:gd name="connsiteX10" fmla="*/ 403210 w 548936"/>
                <a:gd name="connsiteY10" fmla="*/ 70816 h 551745"/>
                <a:gd name="connsiteX11" fmla="*/ 341507 w 548936"/>
                <a:gd name="connsiteY11" fmla="*/ 21147 h 551745"/>
                <a:gd name="connsiteX12" fmla="*/ 250018 w 548936"/>
                <a:gd name="connsiteY12" fmla="*/ 10 h 551745"/>
                <a:gd name="connsiteX13" fmla="*/ 72361 w 548936"/>
                <a:gd name="connsiteY13" fmla="*/ 81400 h 551745"/>
                <a:gd name="connsiteX14" fmla="*/ 15 w 548936"/>
                <a:gd name="connsiteY14" fmla="*/ 275872 h 551745"/>
                <a:gd name="connsiteX15" fmla="*/ 72361 w 548936"/>
                <a:gd name="connsiteY15" fmla="*/ 470365 h 551745"/>
                <a:gd name="connsiteX16" fmla="*/ 250018 w 548936"/>
                <a:gd name="connsiteY16" fmla="*/ 551755 h 551745"/>
                <a:gd name="connsiteX17" fmla="*/ 341507 w 548936"/>
                <a:gd name="connsiteY17" fmla="*/ 530607 h 551745"/>
                <a:gd name="connsiteX18" fmla="*/ 403210 w 548936"/>
                <a:gd name="connsiteY18" fmla="*/ 480928 h 551745"/>
                <a:gd name="connsiteX19" fmla="*/ 403210 w 548936"/>
                <a:gd name="connsiteY19" fmla="*/ 540128 h 551745"/>
                <a:gd name="connsiteX20" fmla="*/ 548951 w 548936"/>
                <a:gd name="connsiteY20" fmla="*/ 540128 h 551745"/>
                <a:gd name="connsiteX21" fmla="*/ 548951 w 548936"/>
                <a:gd name="connsiteY21" fmla="*/ 11637 h 551745"/>
                <a:gd name="connsiteX22" fmla="*/ 403210 w 548936"/>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6" h="551745">
                  <a:moveTo>
                    <a:pt x="378210" y="379474"/>
                  </a:moveTo>
                  <a:cubicBezTo>
                    <a:pt x="353745" y="406256"/>
                    <a:pt x="321293" y="419632"/>
                    <a:pt x="280865" y="419632"/>
                  </a:cubicBezTo>
                  <a:cubicBezTo>
                    <a:pt x="240436" y="419632"/>
                    <a:pt x="207994" y="406256"/>
                    <a:pt x="183529" y="379474"/>
                  </a:cubicBezTo>
                  <a:cubicBezTo>
                    <a:pt x="159064" y="352681"/>
                    <a:pt x="146816" y="318147"/>
                    <a:pt x="146816" y="275872"/>
                  </a:cubicBezTo>
                  <a:cubicBezTo>
                    <a:pt x="146816" y="233607"/>
                    <a:pt x="159064" y="199073"/>
                    <a:pt x="183529" y="172301"/>
                  </a:cubicBezTo>
                  <a:cubicBezTo>
                    <a:pt x="207994" y="145539"/>
                    <a:pt x="240436" y="132132"/>
                    <a:pt x="280865" y="132132"/>
                  </a:cubicBezTo>
                  <a:cubicBezTo>
                    <a:pt x="321293" y="132132"/>
                    <a:pt x="353745" y="145539"/>
                    <a:pt x="378210" y="172301"/>
                  </a:cubicBezTo>
                  <a:cubicBezTo>
                    <a:pt x="402675" y="199073"/>
                    <a:pt x="414903" y="233607"/>
                    <a:pt x="414903" y="275872"/>
                  </a:cubicBezTo>
                  <a:cubicBezTo>
                    <a:pt x="414903" y="318147"/>
                    <a:pt x="402675" y="352681"/>
                    <a:pt x="378210" y="379474"/>
                  </a:cubicBezTo>
                  <a:close/>
                  <a:moveTo>
                    <a:pt x="403210" y="11637"/>
                  </a:moveTo>
                  <a:lnTo>
                    <a:pt x="403210" y="70816"/>
                  </a:lnTo>
                  <a:cubicBezTo>
                    <a:pt x="389017" y="51806"/>
                    <a:pt x="368453" y="35260"/>
                    <a:pt x="341507" y="21147"/>
                  </a:cubicBezTo>
                  <a:cubicBezTo>
                    <a:pt x="314531" y="7066"/>
                    <a:pt x="284055" y="10"/>
                    <a:pt x="250018" y="10"/>
                  </a:cubicBezTo>
                  <a:cubicBezTo>
                    <a:pt x="179803" y="10"/>
                    <a:pt x="120581" y="27150"/>
                    <a:pt x="72361" y="81400"/>
                  </a:cubicBezTo>
                  <a:cubicBezTo>
                    <a:pt x="24120" y="135671"/>
                    <a:pt x="15" y="200495"/>
                    <a:pt x="15" y="275872"/>
                  </a:cubicBezTo>
                  <a:cubicBezTo>
                    <a:pt x="15" y="351291"/>
                    <a:pt x="24120" y="416104"/>
                    <a:pt x="72361" y="470365"/>
                  </a:cubicBezTo>
                  <a:cubicBezTo>
                    <a:pt x="120581" y="524635"/>
                    <a:pt x="179803" y="551755"/>
                    <a:pt x="250018" y="551755"/>
                  </a:cubicBezTo>
                  <a:cubicBezTo>
                    <a:pt x="284055" y="551755"/>
                    <a:pt x="314531" y="544709"/>
                    <a:pt x="341507" y="530607"/>
                  </a:cubicBezTo>
                  <a:cubicBezTo>
                    <a:pt x="368453" y="516526"/>
                    <a:pt x="389017" y="499969"/>
                    <a:pt x="403210" y="480928"/>
                  </a:cubicBezTo>
                  <a:lnTo>
                    <a:pt x="403210" y="540128"/>
                  </a:lnTo>
                  <a:lnTo>
                    <a:pt x="548951" y="540128"/>
                  </a:lnTo>
                  <a:lnTo>
                    <a:pt x="548951" y="11637"/>
                  </a:lnTo>
                  <a:lnTo>
                    <a:pt x="403210" y="11637"/>
                  </a:lnTo>
                  <a:close/>
                </a:path>
              </a:pathLst>
            </a:custGeom>
            <a:solidFill>
              <a:schemeClr val="tx1"/>
            </a:solidFill>
            <a:ln w="10286" cap="flat">
              <a:noFill/>
              <a:prstDash val="solid"/>
              <a:round/>
            </a:ln>
          </p:spPr>
          <p:txBody>
            <a:bodyPr rtlCol="0" anchor="ctr"/>
            <a:lstStyle/>
            <a:p>
              <a:endParaRPr lang="en-NL"/>
            </a:p>
          </p:txBody>
        </p:sp>
        <p:sp>
          <p:nvSpPr>
            <p:cNvPr id="16" name="Freeform 15">
              <a:extLst>
                <a:ext uri="{FF2B5EF4-FFF2-40B4-BE49-F238E27FC236}">
                  <a16:creationId xmlns:a16="http://schemas.microsoft.com/office/drawing/2014/main" id="{CC1DEF70-9FA1-8D54-42B1-D73A0B6D5A76}"/>
                </a:ext>
              </a:extLst>
            </p:cNvPr>
            <p:cNvSpPr/>
            <p:nvPr/>
          </p:nvSpPr>
          <p:spPr>
            <a:xfrm>
              <a:off x="6063630" y="2969041"/>
              <a:ext cx="548935" cy="551745"/>
            </a:xfrm>
            <a:custGeom>
              <a:avLst/>
              <a:gdLst>
                <a:gd name="connsiteX0" fmla="*/ 378205 w 548935"/>
                <a:gd name="connsiteY0" fmla="*/ 379474 h 551745"/>
                <a:gd name="connsiteX1" fmla="*/ 280859 w 548935"/>
                <a:gd name="connsiteY1" fmla="*/ 419632 h 551745"/>
                <a:gd name="connsiteX2" fmla="*/ 183524 w 548935"/>
                <a:gd name="connsiteY2" fmla="*/ 379474 h 551745"/>
                <a:gd name="connsiteX3" fmla="*/ 146811 w 548935"/>
                <a:gd name="connsiteY3" fmla="*/ 275872 h 551745"/>
                <a:gd name="connsiteX4" fmla="*/ 183524 w 548935"/>
                <a:gd name="connsiteY4" fmla="*/ 172301 h 551745"/>
                <a:gd name="connsiteX5" fmla="*/ 280859 w 548935"/>
                <a:gd name="connsiteY5" fmla="*/ 132132 h 551745"/>
                <a:gd name="connsiteX6" fmla="*/ 378205 w 548935"/>
                <a:gd name="connsiteY6" fmla="*/ 172301 h 551745"/>
                <a:gd name="connsiteX7" fmla="*/ 414907 w 548935"/>
                <a:gd name="connsiteY7" fmla="*/ 275872 h 551745"/>
                <a:gd name="connsiteX8" fmla="*/ 378205 w 548935"/>
                <a:gd name="connsiteY8" fmla="*/ 379474 h 551745"/>
                <a:gd name="connsiteX9" fmla="*/ 403205 w 548935"/>
                <a:gd name="connsiteY9" fmla="*/ 11637 h 551745"/>
                <a:gd name="connsiteX10" fmla="*/ 403205 w 548935"/>
                <a:gd name="connsiteY10" fmla="*/ 70816 h 551745"/>
                <a:gd name="connsiteX11" fmla="*/ 341502 w 548935"/>
                <a:gd name="connsiteY11" fmla="*/ 21147 h 551745"/>
                <a:gd name="connsiteX12" fmla="*/ 250013 w 548935"/>
                <a:gd name="connsiteY12" fmla="*/ 10 h 551745"/>
                <a:gd name="connsiteX13" fmla="*/ 72345 w 548935"/>
                <a:gd name="connsiteY13" fmla="*/ 81400 h 551745"/>
                <a:gd name="connsiteX14" fmla="*/ 10 w 548935"/>
                <a:gd name="connsiteY14" fmla="*/ 275872 h 551745"/>
                <a:gd name="connsiteX15" fmla="*/ 72345 w 548935"/>
                <a:gd name="connsiteY15" fmla="*/ 470365 h 551745"/>
                <a:gd name="connsiteX16" fmla="*/ 250013 w 548935"/>
                <a:gd name="connsiteY16" fmla="*/ 551755 h 551745"/>
                <a:gd name="connsiteX17" fmla="*/ 341502 w 548935"/>
                <a:gd name="connsiteY17" fmla="*/ 530607 h 551745"/>
                <a:gd name="connsiteX18" fmla="*/ 403205 w 548935"/>
                <a:gd name="connsiteY18" fmla="*/ 480928 h 551745"/>
                <a:gd name="connsiteX19" fmla="*/ 403205 w 548935"/>
                <a:gd name="connsiteY19" fmla="*/ 540128 h 551745"/>
                <a:gd name="connsiteX20" fmla="*/ 548946 w 548935"/>
                <a:gd name="connsiteY20" fmla="*/ 540128 h 551745"/>
                <a:gd name="connsiteX21" fmla="*/ 548946 w 548935"/>
                <a:gd name="connsiteY21" fmla="*/ 11637 h 551745"/>
                <a:gd name="connsiteX22" fmla="*/ 403205 w 548935"/>
                <a:gd name="connsiteY22" fmla="*/ 11637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935" h="551745">
                  <a:moveTo>
                    <a:pt x="378205" y="379474"/>
                  </a:moveTo>
                  <a:cubicBezTo>
                    <a:pt x="353740" y="406256"/>
                    <a:pt x="321288" y="419632"/>
                    <a:pt x="280859" y="419632"/>
                  </a:cubicBezTo>
                  <a:cubicBezTo>
                    <a:pt x="240441" y="419632"/>
                    <a:pt x="207989" y="406256"/>
                    <a:pt x="183524" y="379474"/>
                  </a:cubicBezTo>
                  <a:cubicBezTo>
                    <a:pt x="159058" y="352681"/>
                    <a:pt x="146811" y="318147"/>
                    <a:pt x="146811" y="275872"/>
                  </a:cubicBezTo>
                  <a:cubicBezTo>
                    <a:pt x="146811" y="233607"/>
                    <a:pt x="159058" y="199073"/>
                    <a:pt x="183524" y="172301"/>
                  </a:cubicBezTo>
                  <a:cubicBezTo>
                    <a:pt x="207989" y="145539"/>
                    <a:pt x="240441" y="132132"/>
                    <a:pt x="280859" y="132132"/>
                  </a:cubicBezTo>
                  <a:cubicBezTo>
                    <a:pt x="321288" y="132132"/>
                    <a:pt x="353740" y="145539"/>
                    <a:pt x="378205" y="172301"/>
                  </a:cubicBezTo>
                  <a:cubicBezTo>
                    <a:pt x="402670" y="199073"/>
                    <a:pt x="414907" y="233607"/>
                    <a:pt x="414907" y="275872"/>
                  </a:cubicBezTo>
                  <a:cubicBezTo>
                    <a:pt x="414907" y="318147"/>
                    <a:pt x="402670" y="352681"/>
                    <a:pt x="378205" y="379474"/>
                  </a:cubicBezTo>
                  <a:close/>
                  <a:moveTo>
                    <a:pt x="403205" y="11637"/>
                  </a:moveTo>
                  <a:lnTo>
                    <a:pt x="403205" y="70816"/>
                  </a:lnTo>
                  <a:cubicBezTo>
                    <a:pt x="389012" y="51806"/>
                    <a:pt x="368447" y="35260"/>
                    <a:pt x="341502" y="21147"/>
                  </a:cubicBezTo>
                  <a:cubicBezTo>
                    <a:pt x="314536" y="7066"/>
                    <a:pt x="284060" y="10"/>
                    <a:pt x="250013" y="10"/>
                  </a:cubicBezTo>
                  <a:cubicBezTo>
                    <a:pt x="179787" y="10"/>
                    <a:pt x="120565" y="27150"/>
                    <a:pt x="72345" y="81400"/>
                  </a:cubicBezTo>
                  <a:cubicBezTo>
                    <a:pt x="24104" y="135671"/>
                    <a:pt x="10" y="200495"/>
                    <a:pt x="10" y="275872"/>
                  </a:cubicBezTo>
                  <a:cubicBezTo>
                    <a:pt x="10" y="351291"/>
                    <a:pt x="24104" y="416104"/>
                    <a:pt x="72345" y="470365"/>
                  </a:cubicBezTo>
                  <a:cubicBezTo>
                    <a:pt x="120565" y="524635"/>
                    <a:pt x="179787" y="551755"/>
                    <a:pt x="250013" y="551755"/>
                  </a:cubicBezTo>
                  <a:cubicBezTo>
                    <a:pt x="284060" y="551755"/>
                    <a:pt x="314536" y="544709"/>
                    <a:pt x="341502" y="530607"/>
                  </a:cubicBezTo>
                  <a:cubicBezTo>
                    <a:pt x="368447" y="516526"/>
                    <a:pt x="389012" y="499969"/>
                    <a:pt x="403205" y="480928"/>
                  </a:cubicBezTo>
                  <a:lnTo>
                    <a:pt x="403205" y="540128"/>
                  </a:lnTo>
                  <a:lnTo>
                    <a:pt x="548946" y="540128"/>
                  </a:lnTo>
                  <a:lnTo>
                    <a:pt x="548946" y="11637"/>
                  </a:lnTo>
                  <a:lnTo>
                    <a:pt x="403205" y="11637"/>
                  </a:lnTo>
                  <a:close/>
                </a:path>
              </a:pathLst>
            </a:custGeom>
            <a:solidFill>
              <a:schemeClr val="tx1"/>
            </a:solidFill>
            <a:ln w="10286" cap="flat">
              <a:noFill/>
              <a:prstDash val="solid"/>
              <a:round/>
            </a:ln>
          </p:spPr>
          <p:txBody>
            <a:bodyPr rtlCol="0" anchor="ctr"/>
            <a:lstStyle/>
            <a:p>
              <a:endParaRPr lang="en-NL"/>
            </a:p>
          </p:txBody>
        </p:sp>
        <p:sp>
          <p:nvSpPr>
            <p:cNvPr id="17" name="Freeform 16">
              <a:extLst>
                <a:ext uri="{FF2B5EF4-FFF2-40B4-BE49-F238E27FC236}">
                  <a16:creationId xmlns:a16="http://schemas.microsoft.com/office/drawing/2014/main" id="{A2F3BAA4-2DCA-8A07-1406-727EE848D2F2}"/>
                </a:ext>
              </a:extLst>
            </p:cNvPr>
            <p:cNvSpPr/>
            <p:nvPr/>
          </p:nvSpPr>
          <p:spPr>
            <a:xfrm>
              <a:off x="6721140" y="2969041"/>
              <a:ext cx="503186" cy="540118"/>
            </a:xfrm>
            <a:custGeom>
              <a:avLst/>
              <a:gdLst>
                <a:gd name="connsiteX0" fmla="*/ 145751 w 503186"/>
                <a:gd name="connsiteY0" fmla="*/ 540128 h 540118"/>
                <a:gd name="connsiteX1" fmla="*/ 145751 w 503186"/>
                <a:gd name="connsiteY1" fmla="*/ 282223 h 540118"/>
                <a:gd name="connsiteX2" fmla="*/ 178193 w 503186"/>
                <a:gd name="connsiteY2" fmla="*/ 170184 h 540118"/>
                <a:gd name="connsiteX3" fmla="*/ 263836 w 503186"/>
                <a:gd name="connsiteY3" fmla="*/ 132132 h 540118"/>
                <a:gd name="connsiteX4" fmla="*/ 332981 w 503186"/>
                <a:gd name="connsiteY4" fmla="*/ 164366 h 540118"/>
                <a:gd name="connsiteX5" fmla="*/ 357456 w 503186"/>
                <a:gd name="connsiteY5" fmla="*/ 254735 h 540118"/>
                <a:gd name="connsiteX6" fmla="*/ 357456 w 503186"/>
                <a:gd name="connsiteY6" fmla="*/ 540128 h 540118"/>
                <a:gd name="connsiteX7" fmla="*/ 503197 w 503186"/>
                <a:gd name="connsiteY7" fmla="*/ 540128 h 540118"/>
                <a:gd name="connsiteX8" fmla="*/ 503197 w 503186"/>
                <a:gd name="connsiteY8" fmla="*/ 230427 h 540118"/>
                <a:gd name="connsiteX9" fmla="*/ 448410 w 503186"/>
                <a:gd name="connsiteY9" fmla="*/ 62901 h 540118"/>
                <a:gd name="connsiteX10" fmla="*/ 297884 w 503186"/>
                <a:gd name="connsiteY10" fmla="*/ 10 h 540118"/>
                <a:gd name="connsiteX11" fmla="*/ 145751 w 503186"/>
                <a:gd name="connsiteY11" fmla="*/ 71880 h 540118"/>
                <a:gd name="connsiteX12" fmla="*/ 145751 w 503186"/>
                <a:gd name="connsiteY12" fmla="*/ 11637 h 540118"/>
                <a:gd name="connsiteX13" fmla="*/ 11 w 503186"/>
                <a:gd name="connsiteY13" fmla="*/ 11637 h 540118"/>
                <a:gd name="connsiteX14" fmla="*/ 11 w 503186"/>
                <a:gd name="connsiteY14" fmla="*/ 540128 h 540118"/>
                <a:gd name="connsiteX15" fmla="*/ 145751 w 503186"/>
                <a:gd name="connsiteY15" fmla="*/ 54012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186" h="540118">
                  <a:moveTo>
                    <a:pt x="145751" y="540128"/>
                  </a:moveTo>
                  <a:lnTo>
                    <a:pt x="145751" y="282223"/>
                  </a:lnTo>
                  <a:cubicBezTo>
                    <a:pt x="145751" y="232912"/>
                    <a:pt x="156558" y="195555"/>
                    <a:pt x="178193" y="170184"/>
                  </a:cubicBezTo>
                  <a:cubicBezTo>
                    <a:pt x="199828" y="144813"/>
                    <a:pt x="228369" y="132132"/>
                    <a:pt x="263836" y="132132"/>
                  </a:cubicBezTo>
                  <a:cubicBezTo>
                    <a:pt x="293623" y="132132"/>
                    <a:pt x="316657" y="142870"/>
                    <a:pt x="332981" y="164366"/>
                  </a:cubicBezTo>
                  <a:cubicBezTo>
                    <a:pt x="349294" y="185871"/>
                    <a:pt x="357456" y="215987"/>
                    <a:pt x="357456" y="254735"/>
                  </a:cubicBezTo>
                  <a:lnTo>
                    <a:pt x="357456" y="540128"/>
                  </a:lnTo>
                  <a:lnTo>
                    <a:pt x="503197" y="540128"/>
                  </a:lnTo>
                  <a:lnTo>
                    <a:pt x="503197" y="230427"/>
                  </a:lnTo>
                  <a:cubicBezTo>
                    <a:pt x="503197" y="160674"/>
                    <a:pt x="484928" y="104828"/>
                    <a:pt x="448410" y="62901"/>
                  </a:cubicBezTo>
                  <a:cubicBezTo>
                    <a:pt x="411872" y="20984"/>
                    <a:pt x="361707" y="10"/>
                    <a:pt x="297884" y="10"/>
                  </a:cubicBezTo>
                  <a:cubicBezTo>
                    <a:pt x="229079" y="10"/>
                    <a:pt x="178368" y="23970"/>
                    <a:pt x="145751" y="71880"/>
                  </a:cubicBezTo>
                  <a:lnTo>
                    <a:pt x="145751" y="11637"/>
                  </a:lnTo>
                  <a:lnTo>
                    <a:pt x="11" y="11637"/>
                  </a:lnTo>
                  <a:lnTo>
                    <a:pt x="11" y="540128"/>
                  </a:lnTo>
                  <a:lnTo>
                    <a:pt x="145751" y="540128"/>
                  </a:lnTo>
                  <a:close/>
                </a:path>
              </a:pathLst>
            </a:custGeom>
            <a:solidFill>
              <a:schemeClr val="tx1"/>
            </a:solidFill>
            <a:ln w="10286" cap="flat">
              <a:noFill/>
              <a:prstDash val="solid"/>
              <a:round/>
            </a:ln>
          </p:spPr>
          <p:txBody>
            <a:bodyPr rtlCol="0" anchor="ctr"/>
            <a:lstStyle/>
            <a:p>
              <a:endParaRPr lang="en-NL"/>
            </a:p>
          </p:txBody>
        </p:sp>
        <p:sp>
          <p:nvSpPr>
            <p:cNvPr id="18" name="Freeform 17">
              <a:extLst>
                <a:ext uri="{FF2B5EF4-FFF2-40B4-BE49-F238E27FC236}">
                  <a16:creationId xmlns:a16="http://schemas.microsoft.com/office/drawing/2014/main" id="{332BFEA1-BDA8-4307-C826-91FEF092B332}"/>
                </a:ext>
              </a:extLst>
            </p:cNvPr>
            <p:cNvSpPr/>
            <p:nvPr/>
          </p:nvSpPr>
          <p:spPr>
            <a:xfrm>
              <a:off x="7317504" y="2980668"/>
              <a:ext cx="491483" cy="540118"/>
            </a:xfrm>
            <a:custGeom>
              <a:avLst/>
              <a:gdLst>
                <a:gd name="connsiteX0" fmla="*/ 345744 w 491483"/>
                <a:gd name="connsiteY0" fmla="*/ 468248 h 540118"/>
                <a:gd name="connsiteX1" fmla="*/ 345744 w 491483"/>
                <a:gd name="connsiteY1" fmla="*/ 528501 h 540118"/>
                <a:gd name="connsiteX2" fmla="*/ 491495 w 491483"/>
                <a:gd name="connsiteY2" fmla="*/ 528501 h 540118"/>
                <a:gd name="connsiteX3" fmla="*/ 491495 w 491483"/>
                <a:gd name="connsiteY3" fmla="*/ 10 h 540118"/>
                <a:gd name="connsiteX4" fmla="*/ 345744 w 491483"/>
                <a:gd name="connsiteY4" fmla="*/ 10 h 540118"/>
                <a:gd name="connsiteX5" fmla="*/ 345744 w 491483"/>
                <a:gd name="connsiteY5" fmla="*/ 257915 h 540118"/>
                <a:gd name="connsiteX6" fmla="*/ 316503 w 491483"/>
                <a:gd name="connsiteY6" fmla="*/ 369943 h 540118"/>
                <a:gd name="connsiteX7" fmla="*/ 236171 w 491483"/>
                <a:gd name="connsiteY7" fmla="*/ 407985 h 540118"/>
                <a:gd name="connsiteX8" fmla="*/ 145752 w 491483"/>
                <a:gd name="connsiteY8" fmla="*/ 282212 h 540118"/>
                <a:gd name="connsiteX9" fmla="*/ 145752 w 491483"/>
                <a:gd name="connsiteY9" fmla="*/ 10 h 540118"/>
                <a:gd name="connsiteX10" fmla="*/ 12 w 491483"/>
                <a:gd name="connsiteY10" fmla="*/ 10 h 540118"/>
                <a:gd name="connsiteX11" fmla="*/ 12 w 491483"/>
                <a:gd name="connsiteY11" fmla="*/ 306520 h 540118"/>
                <a:gd name="connsiteX12" fmla="*/ 52668 w 491483"/>
                <a:gd name="connsiteY12" fmla="*/ 476715 h 540118"/>
                <a:gd name="connsiteX13" fmla="*/ 200014 w 491483"/>
                <a:gd name="connsiteY13" fmla="*/ 540128 h 540118"/>
                <a:gd name="connsiteX14" fmla="*/ 345744 w 491483"/>
                <a:gd name="connsiteY14" fmla="*/ 468248 h 5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483" h="540118">
                  <a:moveTo>
                    <a:pt x="345744" y="468248"/>
                  </a:moveTo>
                  <a:lnTo>
                    <a:pt x="345744" y="528501"/>
                  </a:lnTo>
                  <a:lnTo>
                    <a:pt x="491495" y="528501"/>
                  </a:lnTo>
                  <a:lnTo>
                    <a:pt x="491495" y="10"/>
                  </a:lnTo>
                  <a:lnTo>
                    <a:pt x="345744" y="10"/>
                  </a:lnTo>
                  <a:lnTo>
                    <a:pt x="345744" y="257915"/>
                  </a:lnTo>
                  <a:cubicBezTo>
                    <a:pt x="345744" y="307246"/>
                    <a:pt x="335997" y="344592"/>
                    <a:pt x="316503" y="369943"/>
                  </a:cubicBezTo>
                  <a:cubicBezTo>
                    <a:pt x="296989" y="395325"/>
                    <a:pt x="270219" y="407985"/>
                    <a:pt x="236171" y="407985"/>
                  </a:cubicBezTo>
                  <a:cubicBezTo>
                    <a:pt x="175888" y="407985"/>
                    <a:pt x="145752" y="366088"/>
                    <a:pt x="145752" y="282212"/>
                  </a:cubicBezTo>
                  <a:lnTo>
                    <a:pt x="145752" y="10"/>
                  </a:lnTo>
                  <a:lnTo>
                    <a:pt x="12" y="10"/>
                  </a:lnTo>
                  <a:lnTo>
                    <a:pt x="12" y="306520"/>
                  </a:lnTo>
                  <a:cubicBezTo>
                    <a:pt x="12" y="377705"/>
                    <a:pt x="17560" y="434409"/>
                    <a:pt x="52668" y="476715"/>
                  </a:cubicBezTo>
                  <a:cubicBezTo>
                    <a:pt x="87775" y="518980"/>
                    <a:pt x="136880" y="540128"/>
                    <a:pt x="200014" y="540128"/>
                  </a:cubicBezTo>
                  <a:cubicBezTo>
                    <a:pt x="264537" y="540128"/>
                    <a:pt x="313128" y="516178"/>
                    <a:pt x="345744" y="468248"/>
                  </a:cubicBezTo>
                  <a:close/>
                </a:path>
              </a:pathLst>
            </a:custGeom>
            <a:solidFill>
              <a:schemeClr val="tx1"/>
            </a:solidFill>
            <a:ln w="10286" cap="flat">
              <a:noFill/>
              <a:prstDash val="solid"/>
              <a:round/>
            </a:ln>
          </p:spPr>
          <p:txBody>
            <a:bodyPr rtlCol="0" anchor="ctr"/>
            <a:lstStyle/>
            <a:p>
              <a:endParaRPr lang="en-NL"/>
            </a:p>
          </p:txBody>
        </p:sp>
        <p:sp>
          <p:nvSpPr>
            <p:cNvPr id="19" name="Freeform 18">
              <a:extLst>
                <a:ext uri="{FF2B5EF4-FFF2-40B4-BE49-F238E27FC236}">
                  <a16:creationId xmlns:a16="http://schemas.microsoft.com/office/drawing/2014/main" id="{7AD296AD-D329-8982-E635-56368F0F3A6B}"/>
                </a:ext>
              </a:extLst>
            </p:cNvPr>
            <p:cNvSpPr/>
            <p:nvPr/>
          </p:nvSpPr>
          <p:spPr>
            <a:xfrm>
              <a:off x="8242072" y="2969041"/>
              <a:ext cx="541473" cy="551745"/>
            </a:xfrm>
            <a:custGeom>
              <a:avLst/>
              <a:gdLst>
                <a:gd name="connsiteX0" fmla="*/ 146834 w 541473"/>
                <a:gd name="connsiteY0" fmla="*/ 211396 h 551745"/>
                <a:gd name="connsiteX1" fmla="*/ 193644 w 541473"/>
                <a:gd name="connsiteY1" fmla="*/ 142696 h 551745"/>
                <a:gd name="connsiteX2" fmla="*/ 275562 w 541473"/>
                <a:gd name="connsiteY2" fmla="*/ 119452 h 551745"/>
                <a:gd name="connsiteX3" fmla="*/ 352683 w 541473"/>
                <a:gd name="connsiteY3" fmla="*/ 142696 h 551745"/>
                <a:gd name="connsiteX4" fmla="*/ 395767 w 541473"/>
                <a:gd name="connsiteY4" fmla="*/ 211396 h 551745"/>
                <a:gd name="connsiteX5" fmla="*/ 146834 w 541473"/>
                <a:gd name="connsiteY5" fmla="*/ 211396 h 551745"/>
                <a:gd name="connsiteX6" fmla="*/ 541487 w 541473"/>
                <a:gd name="connsiteY6" fmla="*/ 260032 h 551745"/>
                <a:gd name="connsiteX7" fmla="*/ 465961 w 541473"/>
                <a:gd name="connsiteY7" fmla="*/ 68188 h 551745"/>
                <a:gd name="connsiteX8" fmla="*/ 279792 w 541473"/>
                <a:gd name="connsiteY8" fmla="*/ 10 h 551745"/>
                <a:gd name="connsiteX9" fmla="*/ 79800 w 541473"/>
                <a:gd name="connsiteY9" fmla="*/ 78762 h 551745"/>
                <a:gd name="connsiteX10" fmla="*/ 13 w 541473"/>
                <a:gd name="connsiteY10" fmla="*/ 275872 h 551745"/>
                <a:gd name="connsiteX11" fmla="*/ 80325 w 541473"/>
                <a:gd name="connsiteY11" fmla="*/ 475641 h 551745"/>
                <a:gd name="connsiteX12" fmla="*/ 281922 w 541473"/>
                <a:gd name="connsiteY12" fmla="*/ 551755 h 551745"/>
                <a:gd name="connsiteX13" fmla="*/ 528735 w 541473"/>
                <a:gd name="connsiteY13" fmla="*/ 433376 h 551745"/>
                <a:gd name="connsiteX14" fmla="*/ 420222 w 541473"/>
                <a:gd name="connsiteY14" fmla="*/ 353049 h 551745"/>
                <a:gd name="connsiteX15" fmla="*/ 282993 w 541473"/>
                <a:gd name="connsiteY15" fmla="*/ 419632 h 551745"/>
                <a:gd name="connsiteX16" fmla="*/ 187778 w 541473"/>
                <a:gd name="connsiteY16" fmla="*/ 390559 h 551745"/>
                <a:gd name="connsiteX17" fmla="*/ 141503 w 541473"/>
                <a:gd name="connsiteY17" fmla="*/ 309701 h 551745"/>
                <a:gd name="connsiteX18" fmla="*/ 539377 w 541473"/>
                <a:gd name="connsiteY18" fmla="*/ 309701 h 551745"/>
                <a:gd name="connsiteX19" fmla="*/ 541487 w 541473"/>
                <a:gd name="connsiteY19" fmla="*/ 260032 h 5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1473" h="551745">
                  <a:moveTo>
                    <a:pt x="146834" y="211396"/>
                  </a:moveTo>
                  <a:cubicBezTo>
                    <a:pt x="153216" y="181116"/>
                    <a:pt x="168809" y="158209"/>
                    <a:pt x="193644" y="142696"/>
                  </a:cubicBezTo>
                  <a:cubicBezTo>
                    <a:pt x="218459" y="127214"/>
                    <a:pt x="245786" y="119452"/>
                    <a:pt x="275562" y="119452"/>
                  </a:cubicBezTo>
                  <a:cubicBezTo>
                    <a:pt x="304628" y="119452"/>
                    <a:pt x="330348" y="127214"/>
                    <a:pt x="352683" y="142696"/>
                  </a:cubicBezTo>
                  <a:cubicBezTo>
                    <a:pt x="375028" y="158209"/>
                    <a:pt x="389396" y="181116"/>
                    <a:pt x="395767" y="211396"/>
                  </a:cubicBezTo>
                  <a:lnTo>
                    <a:pt x="146834" y="211396"/>
                  </a:lnTo>
                  <a:close/>
                  <a:moveTo>
                    <a:pt x="541487" y="260032"/>
                  </a:moveTo>
                  <a:cubicBezTo>
                    <a:pt x="541487" y="177588"/>
                    <a:pt x="516322" y="113623"/>
                    <a:pt x="465961" y="68188"/>
                  </a:cubicBezTo>
                  <a:cubicBezTo>
                    <a:pt x="415600" y="22732"/>
                    <a:pt x="353547" y="10"/>
                    <a:pt x="279792" y="10"/>
                  </a:cubicBezTo>
                  <a:cubicBezTo>
                    <a:pt x="199645" y="10"/>
                    <a:pt x="132991" y="26260"/>
                    <a:pt x="79800" y="78762"/>
                  </a:cubicBezTo>
                  <a:cubicBezTo>
                    <a:pt x="26608" y="131263"/>
                    <a:pt x="13" y="196977"/>
                    <a:pt x="13" y="275872"/>
                  </a:cubicBezTo>
                  <a:cubicBezTo>
                    <a:pt x="13" y="358316"/>
                    <a:pt x="26763" y="424909"/>
                    <a:pt x="80325" y="475641"/>
                  </a:cubicBezTo>
                  <a:cubicBezTo>
                    <a:pt x="133876" y="526394"/>
                    <a:pt x="201075" y="551755"/>
                    <a:pt x="281922" y="551755"/>
                  </a:cubicBezTo>
                  <a:cubicBezTo>
                    <a:pt x="391846" y="551755"/>
                    <a:pt x="474103" y="512292"/>
                    <a:pt x="528735" y="433376"/>
                  </a:cubicBezTo>
                  <a:lnTo>
                    <a:pt x="420222" y="353049"/>
                  </a:lnTo>
                  <a:cubicBezTo>
                    <a:pt x="391135" y="397421"/>
                    <a:pt x="345385" y="419632"/>
                    <a:pt x="282993" y="419632"/>
                  </a:cubicBezTo>
                  <a:cubicBezTo>
                    <a:pt x="246105" y="419632"/>
                    <a:pt x="214373" y="409948"/>
                    <a:pt x="187778" y="390559"/>
                  </a:cubicBezTo>
                  <a:cubicBezTo>
                    <a:pt x="161182" y="371201"/>
                    <a:pt x="145754" y="344234"/>
                    <a:pt x="141503" y="309701"/>
                  </a:cubicBezTo>
                  <a:lnTo>
                    <a:pt x="539377" y="309701"/>
                  </a:lnTo>
                  <a:cubicBezTo>
                    <a:pt x="540787" y="299832"/>
                    <a:pt x="541487" y="283276"/>
                    <a:pt x="541487" y="260032"/>
                  </a:cubicBezTo>
                  <a:close/>
                </a:path>
              </a:pathLst>
            </a:custGeom>
            <a:solidFill>
              <a:schemeClr val="tx1"/>
            </a:solidFill>
            <a:ln w="10286" cap="flat">
              <a:noFill/>
              <a:prstDash val="solid"/>
              <a:round/>
            </a:ln>
          </p:spPr>
          <p:txBody>
            <a:bodyPr rtlCol="0" anchor="ctr"/>
            <a:lstStyle/>
            <a:p>
              <a:endParaRPr lang="en-NL"/>
            </a:p>
          </p:txBody>
        </p:sp>
        <p:sp>
          <p:nvSpPr>
            <p:cNvPr id="20" name="Freeform 19">
              <a:extLst>
                <a:ext uri="{FF2B5EF4-FFF2-40B4-BE49-F238E27FC236}">
                  <a16:creationId xmlns:a16="http://schemas.microsoft.com/office/drawing/2014/main" id="{FF4B4001-FEE3-4B2A-C7C5-D2D3D8B79044}"/>
                </a:ext>
              </a:extLst>
            </p:cNvPr>
            <p:cNvSpPr/>
            <p:nvPr/>
          </p:nvSpPr>
          <p:spPr>
            <a:xfrm>
              <a:off x="8825158" y="2969031"/>
              <a:ext cx="421279" cy="551755"/>
            </a:xfrm>
            <a:custGeom>
              <a:avLst/>
              <a:gdLst>
                <a:gd name="connsiteX0" fmla="*/ 363841 w 421279"/>
                <a:gd name="connsiteY0" fmla="*/ 503129 h 551755"/>
                <a:gd name="connsiteX1" fmla="*/ 421293 w 421279"/>
                <a:gd name="connsiteY1" fmla="*/ 379484 h 551755"/>
                <a:gd name="connsiteX2" fmla="*/ 267020 w 421279"/>
                <a:gd name="connsiteY2" fmla="*/ 215640 h 551755"/>
                <a:gd name="connsiteX3" fmla="*/ 217029 w 421279"/>
                <a:gd name="connsiteY3" fmla="*/ 200842 h 551755"/>
                <a:gd name="connsiteX4" fmla="*/ 164909 w 421279"/>
                <a:gd name="connsiteY4" fmla="*/ 155387 h 551755"/>
                <a:gd name="connsiteX5" fmla="*/ 180862 w 421279"/>
                <a:gd name="connsiteY5" fmla="*/ 128962 h 551755"/>
                <a:gd name="connsiteX6" fmla="*/ 218100 w 421279"/>
                <a:gd name="connsiteY6" fmla="*/ 119462 h 551755"/>
                <a:gd name="connsiteX7" fmla="*/ 308519 w 421279"/>
                <a:gd name="connsiteY7" fmla="*/ 165971 h 551755"/>
                <a:gd name="connsiteX8" fmla="*/ 404259 w 421279"/>
                <a:gd name="connsiteY8" fmla="*/ 88814 h 551755"/>
                <a:gd name="connsiteX9" fmla="*/ 220230 w 421279"/>
                <a:gd name="connsiteY9" fmla="*/ 10 h 551755"/>
                <a:gd name="connsiteX10" fmla="*/ 78205 w 421279"/>
                <a:gd name="connsiteY10" fmla="*/ 43880 h 551755"/>
                <a:gd name="connsiteX11" fmla="*/ 20228 w 421279"/>
                <a:gd name="connsiteY11" fmla="*/ 159631 h 551755"/>
                <a:gd name="connsiteX12" fmla="*/ 55871 w 421279"/>
                <a:gd name="connsiteY12" fmla="*/ 265308 h 551755"/>
                <a:gd name="connsiteX13" fmla="*/ 167039 w 421279"/>
                <a:gd name="connsiteY13" fmla="*/ 328752 h 551755"/>
                <a:gd name="connsiteX14" fmla="*/ 206397 w 421279"/>
                <a:gd name="connsiteY14" fmla="*/ 338252 h 551755"/>
                <a:gd name="connsiteX15" fmla="*/ 263304 w 421279"/>
                <a:gd name="connsiteY15" fmla="*/ 360985 h 551755"/>
                <a:gd name="connsiteX16" fmla="*/ 277683 w 421279"/>
                <a:gd name="connsiteY16" fmla="*/ 388984 h 551755"/>
                <a:gd name="connsiteX17" fmla="*/ 260649 w 421279"/>
                <a:gd name="connsiteY17" fmla="*/ 417526 h 551755"/>
                <a:gd name="connsiteX18" fmla="*/ 219160 w 421279"/>
                <a:gd name="connsiteY18" fmla="*/ 427036 h 551755"/>
                <a:gd name="connsiteX19" fmla="*/ 100015 w 421279"/>
                <a:gd name="connsiteY19" fmla="*/ 365740 h 551755"/>
                <a:gd name="connsiteX20" fmla="*/ 14 w 421279"/>
                <a:gd name="connsiteY20" fmla="*/ 450280 h 551755"/>
                <a:gd name="connsiteX21" fmla="*/ 219160 w 421279"/>
                <a:gd name="connsiteY21" fmla="*/ 551765 h 551755"/>
                <a:gd name="connsiteX22" fmla="*/ 363841 w 421279"/>
                <a:gd name="connsiteY22" fmla="*/ 503129 h 55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279" h="551755">
                  <a:moveTo>
                    <a:pt x="363841" y="503129"/>
                  </a:moveTo>
                  <a:cubicBezTo>
                    <a:pt x="402128" y="470733"/>
                    <a:pt x="421293" y="429511"/>
                    <a:pt x="421293" y="379484"/>
                  </a:cubicBezTo>
                  <a:cubicBezTo>
                    <a:pt x="421293" y="297726"/>
                    <a:pt x="369872" y="243128"/>
                    <a:pt x="267020" y="215640"/>
                  </a:cubicBezTo>
                  <a:lnTo>
                    <a:pt x="217029" y="200842"/>
                  </a:lnTo>
                  <a:cubicBezTo>
                    <a:pt x="182272" y="191690"/>
                    <a:pt x="164909" y="176535"/>
                    <a:pt x="164909" y="155387"/>
                  </a:cubicBezTo>
                  <a:cubicBezTo>
                    <a:pt x="164909" y="144138"/>
                    <a:pt x="170219" y="135323"/>
                    <a:pt x="180862" y="128962"/>
                  </a:cubicBezTo>
                  <a:cubicBezTo>
                    <a:pt x="191504" y="122622"/>
                    <a:pt x="203907" y="119462"/>
                    <a:pt x="218100" y="119462"/>
                  </a:cubicBezTo>
                  <a:cubicBezTo>
                    <a:pt x="253547" y="119462"/>
                    <a:pt x="283693" y="134965"/>
                    <a:pt x="308519" y="165971"/>
                  </a:cubicBezTo>
                  <a:lnTo>
                    <a:pt x="404259" y="88814"/>
                  </a:lnTo>
                  <a:cubicBezTo>
                    <a:pt x="363130" y="29625"/>
                    <a:pt x="301777" y="10"/>
                    <a:pt x="220230" y="10"/>
                  </a:cubicBezTo>
                  <a:cubicBezTo>
                    <a:pt x="162778" y="10"/>
                    <a:pt x="115433" y="14654"/>
                    <a:pt x="78205" y="43880"/>
                  </a:cubicBezTo>
                  <a:cubicBezTo>
                    <a:pt x="40977" y="73127"/>
                    <a:pt x="21638" y="111721"/>
                    <a:pt x="20228" y="159631"/>
                  </a:cubicBezTo>
                  <a:cubicBezTo>
                    <a:pt x="18797" y="200505"/>
                    <a:pt x="30685" y="235734"/>
                    <a:pt x="55871" y="265308"/>
                  </a:cubicBezTo>
                  <a:cubicBezTo>
                    <a:pt x="81025" y="294913"/>
                    <a:pt x="118109" y="316041"/>
                    <a:pt x="167039" y="328752"/>
                  </a:cubicBezTo>
                  <a:lnTo>
                    <a:pt x="206397" y="338252"/>
                  </a:lnTo>
                  <a:cubicBezTo>
                    <a:pt x="234763" y="346024"/>
                    <a:pt x="253732" y="353571"/>
                    <a:pt x="263304" y="360985"/>
                  </a:cubicBezTo>
                  <a:cubicBezTo>
                    <a:pt x="272897" y="368379"/>
                    <a:pt x="277683" y="377725"/>
                    <a:pt x="277683" y="388984"/>
                  </a:cubicBezTo>
                  <a:cubicBezTo>
                    <a:pt x="277683" y="401665"/>
                    <a:pt x="271980" y="411175"/>
                    <a:pt x="260649" y="417526"/>
                  </a:cubicBezTo>
                  <a:cubicBezTo>
                    <a:pt x="249296" y="423856"/>
                    <a:pt x="235463" y="427036"/>
                    <a:pt x="219160" y="427036"/>
                  </a:cubicBezTo>
                  <a:cubicBezTo>
                    <a:pt x="165269" y="427036"/>
                    <a:pt x="125540" y="406604"/>
                    <a:pt x="100015" y="365740"/>
                  </a:cubicBezTo>
                  <a:lnTo>
                    <a:pt x="14" y="450280"/>
                  </a:lnTo>
                  <a:cubicBezTo>
                    <a:pt x="45393" y="517937"/>
                    <a:pt x="118449" y="551765"/>
                    <a:pt x="219160" y="551765"/>
                  </a:cubicBezTo>
                  <a:cubicBezTo>
                    <a:pt x="277302" y="551765"/>
                    <a:pt x="325542" y="535547"/>
                    <a:pt x="363841" y="503129"/>
                  </a:cubicBezTo>
                  <a:close/>
                </a:path>
              </a:pathLst>
            </a:custGeom>
            <a:solidFill>
              <a:schemeClr val="tx1"/>
            </a:solidFill>
            <a:ln w="10286" cap="flat">
              <a:noFill/>
              <a:prstDash val="solid"/>
              <a:round/>
            </a:ln>
          </p:spPr>
          <p:txBody>
            <a:bodyPr rtlCol="0" anchor="ctr"/>
            <a:lstStyle/>
            <a:p>
              <a:endParaRPr lang="en-NL"/>
            </a:p>
          </p:txBody>
        </p:sp>
        <p:sp>
          <p:nvSpPr>
            <p:cNvPr id="21" name="Freeform 20">
              <a:extLst>
                <a:ext uri="{FF2B5EF4-FFF2-40B4-BE49-F238E27FC236}">
                  <a16:creationId xmlns:a16="http://schemas.microsoft.com/office/drawing/2014/main" id="{9E90261A-2665-3144-8419-A9F8AA523762}"/>
                </a:ext>
              </a:extLst>
            </p:cNvPr>
            <p:cNvSpPr/>
            <p:nvPr/>
          </p:nvSpPr>
          <p:spPr>
            <a:xfrm>
              <a:off x="7885182" y="2758698"/>
              <a:ext cx="348943" cy="750461"/>
            </a:xfrm>
            <a:custGeom>
              <a:avLst/>
              <a:gdLst>
                <a:gd name="connsiteX0" fmla="*/ 220229 w 348943"/>
                <a:gd name="connsiteY0" fmla="*/ 750471 h 750461"/>
                <a:gd name="connsiteX1" fmla="*/ 220229 w 348943"/>
                <a:gd name="connsiteY1" fmla="*/ 348816 h 750461"/>
                <a:gd name="connsiteX2" fmla="*/ 348956 w 348943"/>
                <a:gd name="connsiteY2" fmla="*/ 348816 h 750461"/>
                <a:gd name="connsiteX3" fmla="*/ 348956 w 348943"/>
                <a:gd name="connsiteY3" fmla="*/ 221980 h 750461"/>
                <a:gd name="connsiteX4" fmla="*/ 232991 w 348943"/>
                <a:gd name="connsiteY4" fmla="*/ 221980 h 750461"/>
                <a:gd name="connsiteX5" fmla="*/ 198954 w 348943"/>
                <a:gd name="connsiteY5" fmla="*/ 208768 h 750461"/>
                <a:gd name="connsiteX6" fmla="*/ 185121 w 348943"/>
                <a:gd name="connsiteY6" fmla="*/ 174418 h 750461"/>
                <a:gd name="connsiteX7" fmla="*/ 242574 w 348943"/>
                <a:gd name="connsiteY7" fmla="*/ 126845 h 750461"/>
                <a:gd name="connsiteX8" fmla="*/ 348956 w 348943"/>
                <a:gd name="connsiteY8" fmla="*/ 126845 h 750461"/>
                <a:gd name="connsiteX9" fmla="*/ 348956 w 348943"/>
                <a:gd name="connsiteY9" fmla="*/ 10 h 750461"/>
                <a:gd name="connsiteX10" fmla="*/ 192573 w 348943"/>
                <a:gd name="connsiteY10" fmla="*/ 10 h 750461"/>
                <a:gd name="connsiteX11" fmla="*/ 85655 w 348943"/>
                <a:gd name="connsiteY11" fmla="*/ 37540 h 750461"/>
                <a:gd name="connsiteX12" fmla="*/ 45752 w 348943"/>
                <a:gd name="connsiteY12" fmla="*/ 133196 h 750461"/>
                <a:gd name="connsiteX13" fmla="*/ 83000 w 348943"/>
                <a:gd name="connsiteY13" fmla="*/ 221980 h 750461"/>
                <a:gd name="connsiteX14" fmla="*/ 12 w 348943"/>
                <a:gd name="connsiteY14" fmla="*/ 221980 h 750461"/>
                <a:gd name="connsiteX15" fmla="*/ 12 w 348943"/>
                <a:gd name="connsiteY15" fmla="*/ 348816 h 750461"/>
                <a:gd name="connsiteX16" fmla="*/ 74488 w 348943"/>
                <a:gd name="connsiteY16" fmla="*/ 348816 h 750461"/>
                <a:gd name="connsiteX17" fmla="*/ 74488 w 348943"/>
                <a:gd name="connsiteY17" fmla="*/ 750471 h 750461"/>
                <a:gd name="connsiteX18" fmla="*/ 220229 w 348943"/>
                <a:gd name="connsiteY18" fmla="*/ 750471 h 7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943" h="750461">
                  <a:moveTo>
                    <a:pt x="220229" y="750471"/>
                  </a:moveTo>
                  <a:lnTo>
                    <a:pt x="220229" y="348816"/>
                  </a:lnTo>
                  <a:lnTo>
                    <a:pt x="348956" y="348816"/>
                  </a:lnTo>
                  <a:lnTo>
                    <a:pt x="348956" y="221980"/>
                  </a:lnTo>
                  <a:lnTo>
                    <a:pt x="232991" y="221980"/>
                  </a:lnTo>
                  <a:cubicBezTo>
                    <a:pt x="219519" y="221980"/>
                    <a:pt x="208166" y="217583"/>
                    <a:pt x="198954" y="208768"/>
                  </a:cubicBezTo>
                  <a:cubicBezTo>
                    <a:pt x="189732" y="199963"/>
                    <a:pt x="185121" y="188520"/>
                    <a:pt x="185121" y="174418"/>
                  </a:cubicBezTo>
                  <a:cubicBezTo>
                    <a:pt x="185121" y="142706"/>
                    <a:pt x="204286" y="126845"/>
                    <a:pt x="242574" y="126845"/>
                  </a:cubicBezTo>
                  <a:lnTo>
                    <a:pt x="348956" y="126845"/>
                  </a:lnTo>
                  <a:lnTo>
                    <a:pt x="348956" y="10"/>
                  </a:lnTo>
                  <a:lnTo>
                    <a:pt x="192573" y="10"/>
                  </a:lnTo>
                  <a:cubicBezTo>
                    <a:pt x="147883" y="10"/>
                    <a:pt x="112251" y="12526"/>
                    <a:pt x="85655" y="37540"/>
                  </a:cubicBezTo>
                  <a:cubicBezTo>
                    <a:pt x="59060" y="62553"/>
                    <a:pt x="45752" y="94449"/>
                    <a:pt x="45752" y="133196"/>
                  </a:cubicBezTo>
                  <a:cubicBezTo>
                    <a:pt x="45752" y="169131"/>
                    <a:pt x="58164" y="198725"/>
                    <a:pt x="83000" y="221980"/>
                  </a:cubicBezTo>
                  <a:lnTo>
                    <a:pt x="12" y="221980"/>
                  </a:lnTo>
                  <a:lnTo>
                    <a:pt x="12" y="348816"/>
                  </a:lnTo>
                  <a:lnTo>
                    <a:pt x="74488" y="348816"/>
                  </a:lnTo>
                  <a:lnTo>
                    <a:pt x="74488" y="750471"/>
                  </a:lnTo>
                  <a:lnTo>
                    <a:pt x="220229" y="750471"/>
                  </a:lnTo>
                  <a:close/>
                </a:path>
              </a:pathLst>
            </a:custGeom>
            <a:solidFill>
              <a:schemeClr val="tx1"/>
            </a:solidFill>
            <a:ln w="10286" cap="flat">
              <a:noFill/>
              <a:prstDash val="solid"/>
              <a:round/>
            </a:ln>
          </p:spPr>
          <p:txBody>
            <a:bodyPr rtlCol="0" anchor="ctr"/>
            <a:lstStyle/>
            <a:p>
              <a:endParaRPr lang="en-NL"/>
            </a:p>
          </p:txBody>
        </p:sp>
        <p:sp>
          <p:nvSpPr>
            <p:cNvPr id="22" name="Freeform 21">
              <a:extLst>
                <a:ext uri="{FF2B5EF4-FFF2-40B4-BE49-F238E27FC236}">
                  <a16:creationId xmlns:a16="http://schemas.microsoft.com/office/drawing/2014/main" id="{F0CD3857-8A8D-844F-C5B1-5ADD2A3BF48F}"/>
                </a:ext>
              </a:extLst>
            </p:cNvPr>
            <p:cNvSpPr/>
            <p:nvPr/>
          </p:nvSpPr>
          <p:spPr>
            <a:xfrm>
              <a:off x="9277572" y="2833748"/>
              <a:ext cx="348943" cy="675410"/>
            </a:xfrm>
            <a:custGeom>
              <a:avLst/>
              <a:gdLst>
                <a:gd name="connsiteX0" fmla="*/ 348958 w 348943"/>
                <a:gd name="connsiteY0" fmla="*/ 146930 h 675410"/>
                <a:gd name="connsiteX1" fmla="*/ 220252 w 348943"/>
                <a:gd name="connsiteY1" fmla="*/ 146930 h 675410"/>
                <a:gd name="connsiteX2" fmla="*/ 220252 w 348943"/>
                <a:gd name="connsiteY2" fmla="*/ 10 h 675410"/>
                <a:gd name="connsiteX3" fmla="*/ 74501 w 348943"/>
                <a:gd name="connsiteY3" fmla="*/ 10 h 675410"/>
                <a:gd name="connsiteX4" fmla="*/ 74501 w 348943"/>
                <a:gd name="connsiteY4" fmla="*/ 146930 h 675410"/>
                <a:gd name="connsiteX5" fmla="*/ 14 w 348943"/>
                <a:gd name="connsiteY5" fmla="*/ 146930 h 675410"/>
                <a:gd name="connsiteX6" fmla="*/ 14 w 348943"/>
                <a:gd name="connsiteY6" fmla="*/ 273765 h 675410"/>
                <a:gd name="connsiteX7" fmla="*/ 74490 w 348943"/>
                <a:gd name="connsiteY7" fmla="*/ 273765 h 675410"/>
                <a:gd name="connsiteX8" fmla="*/ 74501 w 348943"/>
                <a:gd name="connsiteY8" fmla="*/ 675421 h 675410"/>
                <a:gd name="connsiteX9" fmla="*/ 220252 w 348943"/>
                <a:gd name="connsiteY9" fmla="*/ 675421 h 675410"/>
                <a:gd name="connsiteX10" fmla="*/ 220252 w 348943"/>
                <a:gd name="connsiteY10" fmla="*/ 273765 h 675410"/>
                <a:gd name="connsiteX11" fmla="*/ 348958 w 348943"/>
                <a:gd name="connsiteY11" fmla="*/ 273765 h 675410"/>
                <a:gd name="connsiteX12" fmla="*/ 348958 w 348943"/>
                <a:gd name="connsiteY12" fmla="*/ 146930 h 67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943" h="675410">
                  <a:moveTo>
                    <a:pt x="348958" y="146930"/>
                  </a:moveTo>
                  <a:lnTo>
                    <a:pt x="220252" y="146930"/>
                  </a:lnTo>
                  <a:lnTo>
                    <a:pt x="220252" y="10"/>
                  </a:lnTo>
                  <a:lnTo>
                    <a:pt x="74501" y="10"/>
                  </a:lnTo>
                  <a:lnTo>
                    <a:pt x="74501" y="146930"/>
                  </a:lnTo>
                  <a:lnTo>
                    <a:pt x="14" y="146930"/>
                  </a:lnTo>
                  <a:lnTo>
                    <a:pt x="14" y="273765"/>
                  </a:lnTo>
                  <a:lnTo>
                    <a:pt x="74490" y="273765"/>
                  </a:lnTo>
                  <a:lnTo>
                    <a:pt x="74501" y="675421"/>
                  </a:lnTo>
                  <a:lnTo>
                    <a:pt x="220252" y="675421"/>
                  </a:lnTo>
                  <a:lnTo>
                    <a:pt x="220252" y="273765"/>
                  </a:lnTo>
                  <a:lnTo>
                    <a:pt x="348958" y="273765"/>
                  </a:lnTo>
                  <a:lnTo>
                    <a:pt x="348958" y="146930"/>
                  </a:lnTo>
                  <a:close/>
                </a:path>
              </a:pathLst>
            </a:custGeom>
            <a:solidFill>
              <a:schemeClr val="tx1"/>
            </a:solidFill>
            <a:ln w="10286" cap="flat">
              <a:noFill/>
              <a:prstDash val="solid"/>
              <a:round/>
            </a:ln>
          </p:spPr>
          <p:txBody>
            <a:bodyPr rtlCol="0" anchor="ctr"/>
            <a:lstStyle/>
            <a:p>
              <a:endParaRPr lang="en-NL"/>
            </a:p>
          </p:txBody>
        </p:sp>
      </p:grpSp>
      <p:grpSp>
        <p:nvGrpSpPr>
          <p:cNvPr id="23" name="Group 22">
            <a:extLst>
              <a:ext uri="{FF2B5EF4-FFF2-40B4-BE49-F238E27FC236}">
                <a16:creationId xmlns:a16="http://schemas.microsoft.com/office/drawing/2014/main" id="{64AE5641-8D35-2F92-C212-9B5E0B589F49}"/>
              </a:ext>
            </a:extLst>
          </p:cNvPr>
          <p:cNvGrpSpPr>
            <a:grpSpLocks noChangeAspect="1"/>
          </p:cNvGrpSpPr>
          <p:nvPr/>
        </p:nvGrpSpPr>
        <p:grpSpPr>
          <a:xfrm>
            <a:off x="3763649" y="4035398"/>
            <a:ext cx="4853072" cy="1078806"/>
            <a:chOff x="1336991" y="6137799"/>
            <a:chExt cx="2599221" cy="577790"/>
          </a:xfrm>
        </p:grpSpPr>
        <p:pic>
          <p:nvPicPr>
            <p:cNvPr id="24" name="Afbeelding 7">
              <a:extLst>
                <a:ext uri="{FF2B5EF4-FFF2-40B4-BE49-F238E27FC236}">
                  <a16:creationId xmlns:a16="http://schemas.microsoft.com/office/drawing/2014/main" id="{83826527-2A96-517F-B15B-27ED6ECE13A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36991" y="6137799"/>
              <a:ext cx="2498333" cy="577790"/>
            </a:xfrm>
            <a:prstGeom prst="rect">
              <a:avLst/>
            </a:prstGeom>
            <a:noFill/>
          </p:spPr>
        </p:pic>
        <p:sp>
          <p:nvSpPr>
            <p:cNvPr id="25" name="Titel 1">
              <a:extLst>
                <a:ext uri="{FF2B5EF4-FFF2-40B4-BE49-F238E27FC236}">
                  <a16:creationId xmlns:a16="http://schemas.microsoft.com/office/drawing/2014/main" id="{81054582-CF38-7EEA-EB4D-7A6629753592}"/>
                </a:ext>
              </a:extLst>
            </p:cNvPr>
            <p:cNvSpPr txBox="1">
              <a:spLocks/>
            </p:cNvSpPr>
            <p:nvPr/>
          </p:nvSpPr>
          <p:spPr>
            <a:xfrm>
              <a:off x="2104469" y="6414165"/>
              <a:ext cx="1831743" cy="177142"/>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2000" b="0" dirty="0"/>
                <a:t>Pubquiz energie besparen</a:t>
              </a:r>
            </a:p>
          </p:txBody>
        </p:sp>
      </p:grpSp>
      <p:sp>
        <p:nvSpPr>
          <p:cNvPr id="2" name="Titel 1">
            <a:extLst>
              <a:ext uri="{FF2B5EF4-FFF2-40B4-BE49-F238E27FC236}">
                <a16:creationId xmlns:a16="http://schemas.microsoft.com/office/drawing/2014/main" id="{5E517AE5-F00F-F246-D62B-45266B0BF202}"/>
              </a:ext>
            </a:extLst>
          </p:cNvPr>
          <p:cNvSpPr txBox="1">
            <a:spLocks/>
          </p:cNvSpPr>
          <p:nvPr/>
        </p:nvSpPr>
        <p:spPr>
          <a:xfrm>
            <a:off x="4058502" y="5613532"/>
            <a:ext cx="3957217" cy="84080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ts val="4200"/>
              </a:lnSpc>
            </a:pPr>
            <a:r>
              <a:rPr lang="nl-NL" sz="1200" b="0" dirty="0">
                <a:solidFill>
                  <a:schemeClr val="bg2">
                    <a:lumMod val="10000"/>
                  </a:schemeClr>
                </a:solidFill>
              </a:rPr>
              <a:t>Deze Quiz is ontwikkeld door:</a:t>
            </a:r>
            <a:endParaRPr lang="nl-NL" sz="1200" b="0" dirty="0">
              <a:solidFill>
                <a:schemeClr val="bg1"/>
              </a:solidFill>
            </a:endParaRPr>
          </a:p>
        </p:txBody>
      </p:sp>
    </p:spTree>
    <p:extLst>
      <p:ext uri="{BB962C8B-B14F-4D97-AF65-F5344CB8AC3E}">
        <p14:creationId xmlns:p14="http://schemas.microsoft.com/office/powerpoint/2010/main" val="64347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endParaRPr lang="nl-NL" sz="2600" dirty="0">
              <a:solidFill>
                <a:srgbClr val="006E49"/>
              </a:solidFill>
              <a:latin typeface="Montserrat" pitchFamily="2" charset="77"/>
            </a:endParaRPr>
          </a:p>
        </p:txBody>
      </p:sp>
      <p:sp>
        <p:nvSpPr>
          <p:cNvPr id="23" name="Titel 1">
            <a:extLst>
              <a:ext uri="{FF2B5EF4-FFF2-40B4-BE49-F238E27FC236}">
                <a16:creationId xmlns:a16="http://schemas.microsoft.com/office/drawing/2014/main" id="{22AD30F5-1F10-9CCA-610B-AC6424A26347}"/>
              </a:ext>
            </a:extLst>
          </p:cNvPr>
          <p:cNvSpPr txBox="1">
            <a:spLocks/>
          </p:cNvSpPr>
          <p:nvPr/>
        </p:nvSpPr>
        <p:spPr>
          <a:xfrm>
            <a:off x="1460172" y="173078"/>
            <a:ext cx="10029463"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solidFill>
                  <a:schemeClr val="tx1">
                    <a:lumMod val="95000"/>
                    <a:lumOff val="5000"/>
                  </a:schemeClr>
                </a:solidFill>
              </a:rPr>
              <a:t>Noem 4 soorten </a:t>
            </a:r>
            <a:r>
              <a:rPr lang="nl-NL" sz="3600" dirty="0">
                <a:solidFill>
                  <a:schemeClr val="tx1">
                    <a:lumMod val="95000"/>
                    <a:lumOff val="5000"/>
                  </a:schemeClr>
                </a:solidFill>
              </a:rPr>
              <a:t>kosten </a:t>
            </a:r>
            <a:r>
              <a:rPr lang="nl-NL" sz="3600" b="0" dirty="0">
                <a:solidFill>
                  <a:schemeClr val="tx1">
                    <a:lumMod val="95000"/>
                    <a:lumOff val="5000"/>
                  </a:schemeClr>
                </a:solidFill>
              </a:rPr>
              <a:t>die op je </a:t>
            </a:r>
            <a:r>
              <a:rPr lang="nl-NL" sz="3600" dirty="0">
                <a:solidFill>
                  <a:srgbClr val="FF3322"/>
                </a:solidFill>
              </a:rPr>
              <a:t>energierekening</a:t>
            </a:r>
            <a:r>
              <a:rPr lang="nl-NL" sz="3600" b="0" dirty="0">
                <a:solidFill>
                  <a:schemeClr val="tx1">
                    <a:lumMod val="95000"/>
                    <a:lumOff val="5000"/>
                  </a:schemeClr>
                </a:solidFill>
              </a:rPr>
              <a:t> staan.</a:t>
            </a:r>
            <a:endParaRPr lang="nl-NL" sz="3600" dirty="0">
              <a:solidFill>
                <a:schemeClr val="tx1">
                  <a:lumMod val="95000"/>
                  <a:lumOff val="5000"/>
                </a:schemeClr>
              </a:solidFill>
            </a:endParaRPr>
          </a:p>
        </p:txBody>
      </p:sp>
      <p:sp>
        <p:nvSpPr>
          <p:cNvPr id="24" name="Tijdelijke aanduiding voor inhoud 2">
            <a:extLst>
              <a:ext uri="{FF2B5EF4-FFF2-40B4-BE49-F238E27FC236}">
                <a16:creationId xmlns:a16="http://schemas.microsoft.com/office/drawing/2014/main" id="{4841B43D-4B9D-2602-67E5-EE28CEA53EA4}"/>
              </a:ext>
            </a:extLst>
          </p:cNvPr>
          <p:cNvSpPr txBox="1">
            <a:spLocks/>
          </p:cNvSpPr>
          <p:nvPr/>
        </p:nvSpPr>
        <p:spPr>
          <a:xfrm>
            <a:off x="646105" y="1762490"/>
            <a:ext cx="4794113" cy="375647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rgbClr val="FF3322"/>
                </a:solidFill>
                <a:latin typeface="Montserrat" pitchFamily="2" charset="77"/>
              </a:rPr>
              <a:t>Verbruikskosten</a:t>
            </a:r>
          </a:p>
          <a:p>
            <a:pPr marL="190350" indent="-766350">
              <a:lnSpc>
                <a:spcPts val="3600"/>
              </a:lnSpc>
              <a:spcBef>
                <a:spcPts val="0"/>
              </a:spcBef>
              <a:buSzPct val="100000"/>
            </a:pPr>
            <a:r>
              <a:rPr lang="nl-NL" sz="2600" dirty="0">
                <a:solidFill>
                  <a:srgbClr val="FF3322"/>
                </a:solidFill>
                <a:latin typeface="Montserrat" pitchFamily="2" charset="77"/>
              </a:rPr>
              <a:t>Netbeheerkosten</a:t>
            </a:r>
          </a:p>
          <a:p>
            <a:pPr marL="190350" indent="-766350">
              <a:lnSpc>
                <a:spcPts val="3600"/>
              </a:lnSpc>
              <a:spcBef>
                <a:spcPts val="0"/>
              </a:spcBef>
              <a:buSzPct val="100000"/>
            </a:pPr>
            <a:r>
              <a:rPr lang="nl-NL" sz="2600" dirty="0">
                <a:solidFill>
                  <a:schemeClr val="bg1">
                    <a:lumMod val="75000"/>
                  </a:schemeClr>
                </a:solidFill>
                <a:latin typeface="Montserrat" pitchFamily="2" charset="77"/>
              </a:rPr>
              <a:t>Onderhoud cv</a:t>
            </a:r>
          </a:p>
          <a:p>
            <a:pPr marL="190350" indent="-766350">
              <a:lnSpc>
                <a:spcPts val="3600"/>
              </a:lnSpc>
              <a:spcBef>
                <a:spcPts val="0"/>
              </a:spcBef>
              <a:buSzPct val="100000"/>
            </a:pPr>
            <a:r>
              <a:rPr lang="nl-NL" sz="2600" dirty="0">
                <a:solidFill>
                  <a:schemeClr val="bg1">
                    <a:lumMod val="75000"/>
                  </a:schemeClr>
                </a:solidFill>
                <a:latin typeface="Montserrat" pitchFamily="2" charset="77"/>
              </a:rPr>
              <a:t>Huur cv-ketel</a:t>
            </a:r>
          </a:p>
          <a:p>
            <a:pPr marL="190350" indent="-766350">
              <a:lnSpc>
                <a:spcPts val="3600"/>
              </a:lnSpc>
              <a:spcBef>
                <a:spcPts val="0"/>
              </a:spcBef>
              <a:buSzPct val="100000"/>
            </a:pPr>
            <a:r>
              <a:rPr lang="nl-NL" sz="2600" dirty="0">
                <a:solidFill>
                  <a:schemeClr val="bg1">
                    <a:lumMod val="75000"/>
                  </a:schemeClr>
                </a:solidFill>
                <a:latin typeface="Montserrat" pitchFamily="2" charset="77"/>
              </a:rPr>
              <a:t>Watergebruik</a:t>
            </a:r>
          </a:p>
          <a:p>
            <a:pPr marL="190350" indent="-766350">
              <a:lnSpc>
                <a:spcPts val="3600"/>
              </a:lnSpc>
              <a:spcBef>
                <a:spcPts val="0"/>
              </a:spcBef>
              <a:buSzPct val="100000"/>
            </a:pPr>
            <a:r>
              <a:rPr lang="nl-NL" sz="2600" dirty="0">
                <a:solidFill>
                  <a:srgbClr val="FF3322"/>
                </a:solidFill>
                <a:latin typeface="Montserrat" pitchFamily="2" charset="77"/>
              </a:rPr>
              <a:t>Energiebelasting</a:t>
            </a:r>
          </a:p>
          <a:p>
            <a:pPr marL="190350" indent="-766350">
              <a:lnSpc>
                <a:spcPts val="3600"/>
              </a:lnSpc>
              <a:spcBef>
                <a:spcPts val="0"/>
              </a:spcBef>
              <a:buSzPct val="100000"/>
            </a:pPr>
            <a:r>
              <a:rPr lang="nl-NL" sz="2600" dirty="0">
                <a:solidFill>
                  <a:srgbClr val="FF3322"/>
                </a:solidFill>
                <a:latin typeface="Montserrat" pitchFamily="2" charset="77"/>
              </a:rPr>
              <a:t>Overige kosten</a:t>
            </a:r>
          </a:p>
          <a:p>
            <a:pPr marL="190350" indent="-766350">
              <a:lnSpc>
                <a:spcPts val="3600"/>
              </a:lnSpc>
              <a:spcBef>
                <a:spcPts val="0"/>
              </a:spcBef>
              <a:buSzPct val="100000"/>
            </a:pPr>
            <a:r>
              <a:rPr lang="nl-NL" sz="2600" dirty="0">
                <a:solidFill>
                  <a:schemeClr val="bg1">
                    <a:lumMod val="75000"/>
                  </a:schemeClr>
                </a:solidFill>
                <a:latin typeface="Montserrat" pitchFamily="2" charset="77"/>
              </a:rPr>
              <a:t>Regiotoeslag</a:t>
            </a:r>
            <a:endParaRPr lang="nl-NL" sz="2800" dirty="0">
              <a:solidFill>
                <a:schemeClr val="bg1">
                  <a:lumMod val="75000"/>
                </a:schemeClr>
              </a:solidFill>
              <a:latin typeface="Montserrat" pitchFamily="2" charset="77"/>
            </a:endParaRPr>
          </a:p>
        </p:txBody>
      </p:sp>
      <p:sp>
        <p:nvSpPr>
          <p:cNvPr id="4" name="Tijdelijke aanduiding voor inhoud 2">
            <a:extLst>
              <a:ext uri="{FF2B5EF4-FFF2-40B4-BE49-F238E27FC236}">
                <a16:creationId xmlns:a16="http://schemas.microsoft.com/office/drawing/2014/main" id="{2A70B12A-6973-6CCC-9BF8-4CA3E9C38EDF}"/>
              </a:ext>
            </a:extLst>
          </p:cNvPr>
          <p:cNvSpPr txBox="1">
            <a:spLocks/>
          </p:cNvSpPr>
          <p:nvPr/>
        </p:nvSpPr>
        <p:spPr>
          <a:xfrm>
            <a:off x="6400107" y="1762490"/>
            <a:ext cx="5791893" cy="39475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Je energierekening bestaat voor een deel uit vaste kosten. Hier heb je geen invloed op.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None/>
            </a:pPr>
            <a:r>
              <a:rPr lang="nl-NL" sz="2600" dirty="0">
                <a:solidFill>
                  <a:schemeClr val="tx1"/>
                </a:solidFill>
                <a:latin typeface="Montserrat" pitchFamily="2" charset="77"/>
              </a:rPr>
              <a:t>Een deel van de kosten is </a:t>
            </a:r>
          </a:p>
          <a:p>
            <a:pPr marL="0" indent="0" hangingPunct="0">
              <a:lnSpc>
                <a:spcPts val="3600"/>
              </a:lnSpc>
              <a:spcBef>
                <a:spcPts val="0"/>
              </a:spcBef>
              <a:buNone/>
            </a:pPr>
            <a:r>
              <a:rPr lang="nl-NL" sz="2600" dirty="0">
                <a:solidFill>
                  <a:schemeClr val="tx1"/>
                </a:solidFill>
                <a:latin typeface="Montserrat" pitchFamily="2" charset="77"/>
              </a:rPr>
              <a:t>variabel. Dit </a:t>
            </a:r>
            <a:r>
              <a:rPr lang="nl-NL" sz="2600">
                <a:solidFill>
                  <a:schemeClr val="tx1"/>
                </a:solidFill>
                <a:latin typeface="Montserrat" pitchFamily="2" charset="77"/>
              </a:rPr>
              <a:t>zijn </a:t>
            </a:r>
            <a:r>
              <a:rPr lang="nl-NL" sz="2600" b="1">
                <a:solidFill>
                  <a:schemeClr val="tx1"/>
                </a:solidFill>
                <a:latin typeface="Montserrat" pitchFamily="2" charset="77"/>
              </a:rPr>
              <a:t>verbruikskosten</a:t>
            </a:r>
            <a:r>
              <a:rPr lang="nl-NL" sz="2600" dirty="0">
                <a:solidFill>
                  <a:schemeClr val="tx1"/>
                </a:solidFill>
                <a:latin typeface="Montserrat" pitchFamily="2" charset="77"/>
              </a:rPr>
              <a:t>. </a:t>
            </a:r>
            <a:r>
              <a:rPr lang="nl-NL" sz="2600" b="1" dirty="0">
                <a:solidFill>
                  <a:schemeClr val="tx1"/>
                </a:solidFill>
                <a:latin typeface="Montserrat" pitchFamily="2" charset="77"/>
              </a:rPr>
              <a:t>Hier heb je wél invloed op. </a:t>
            </a:r>
          </a:p>
        </p:txBody>
      </p:sp>
    </p:spTree>
    <p:extLst>
      <p:ext uri="{BB962C8B-B14F-4D97-AF65-F5344CB8AC3E}">
        <p14:creationId xmlns:p14="http://schemas.microsoft.com/office/powerpoint/2010/main" val="262733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96335"/>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14498"/>
          </a:xfrm>
        </p:spPr>
        <p:txBody>
          <a:bodyPr/>
          <a:lstStyle/>
          <a:p>
            <a:pPr>
              <a:lnSpc>
                <a:spcPts val="4200"/>
              </a:lnSpc>
            </a:pPr>
            <a:r>
              <a:rPr lang="nl-NL" sz="3600" b="0" dirty="0"/>
              <a:t>Hoeveel procent van je </a:t>
            </a:r>
            <a:r>
              <a:rPr lang="nl-NL" sz="3600" dirty="0">
                <a:solidFill>
                  <a:srgbClr val="FF3322"/>
                </a:solidFill>
              </a:rPr>
              <a:t>energierekening</a:t>
            </a:r>
            <a:r>
              <a:rPr lang="nl-NL" sz="3600" b="0" dirty="0"/>
              <a:t> gaat op aan </a:t>
            </a:r>
            <a:r>
              <a:rPr lang="nl-NL" sz="3600" dirty="0"/>
              <a:t>gas</a:t>
            </a:r>
            <a:r>
              <a:rPr lang="nl-NL" sz="3600" b="0" dirty="0"/>
              <a:t>?</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2</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50%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80%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pic>
        <p:nvPicPr>
          <p:cNvPr id="16" name="Afbeelding 7">
            <a:extLst>
              <a:ext uri="{FF2B5EF4-FFF2-40B4-BE49-F238E27FC236}">
                <a16:creationId xmlns:a16="http://schemas.microsoft.com/office/drawing/2014/main" id="{1FBB344E-E8A2-6ED2-2C56-E014EF93976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8" name="Titel 1">
            <a:extLst>
              <a:ext uri="{FF2B5EF4-FFF2-40B4-BE49-F238E27FC236}">
                <a16:creationId xmlns:a16="http://schemas.microsoft.com/office/drawing/2014/main" id="{D73DDACB-A052-E4FD-B36A-35D14C1D887C}"/>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pic>
        <p:nvPicPr>
          <p:cNvPr id="4" name="Afbeelding 3">
            <a:extLst>
              <a:ext uri="{FF2B5EF4-FFF2-40B4-BE49-F238E27FC236}">
                <a16:creationId xmlns:a16="http://schemas.microsoft.com/office/drawing/2014/main" id="{D2205065-FF75-FC32-9800-357A3630C7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Tree>
    <p:extLst>
      <p:ext uri="{BB962C8B-B14F-4D97-AF65-F5344CB8AC3E}">
        <p14:creationId xmlns:p14="http://schemas.microsoft.com/office/powerpoint/2010/main" val="391853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1" y="1496707"/>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Bijna</a:t>
            </a:r>
            <a:r>
              <a:rPr lang="nl-NL" sz="2600" b="1" dirty="0">
                <a:solidFill>
                  <a:schemeClr val="tx1"/>
                </a:solidFill>
                <a:latin typeface="Montserrat" pitchFamily="2" charset="77"/>
              </a:rPr>
              <a:t> de helft </a:t>
            </a:r>
            <a:r>
              <a:rPr lang="nl-NL" sz="2600" dirty="0">
                <a:solidFill>
                  <a:schemeClr val="tx1"/>
                </a:solidFill>
                <a:latin typeface="Montserrat" pitchFamily="2" charset="77"/>
              </a:rPr>
              <a:t>van een gemiddelde </a:t>
            </a:r>
            <a:r>
              <a:rPr lang="nl-NL" sz="2600" b="1" dirty="0">
                <a:solidFill>
                  <a:schemeClr val="tx1"/>
                </a:solidFill>
                <a:latin typeface="Montserrat" pitchFamily="2" charset="77"/>
              </a:rPr>
              <a:t>energierekening</a:t>
            </a:r>
            <a:r>
              <a:rPr lang="nl-NL" sz="2600" dirty="0">
                <a:solidFill>
                  <a:schemeClr val="tx1"/>
                </a:solidFill>
                <a:latin typeface="Montserrat" pitchFamily="2" charset="77"/>
              </a:rPr>
              <a:t> van een Nederlands huishouden </a:t>
            </a:r>
            <a:r>
              <a:rPr lang="nl-NL" sz="2600" b="1" dirty="0">
                <a:solidFill>
                  <a:schemeClr val="tx1"/>
                </a:solidFill>
                <a:latin typeface="Montserrat" pitchFamily="2" charset="77"/>
              </a:rPr>
              <a:t>gaat op aan gas</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b="1" dirty="0">
                <a:solidFill>
                  <a:schemeClr val="tx1"/>
                </a:solidFill>
                <a:latin typeface="Montserrat" pitchFamily="2" charset="77"/>
              </a:rPr>
              <a:t>Dus besparen op gas levert </a:t>
            </a:r>
            <a:br>
              <a:rPr lang="nl-NL" sz="2600" b="1" dirty="0">
                <a:solidFill>
                  <a:schemeClr val="tx1"/>
                </a:solidFill>
                <a:latin typeface="Montserrat" pitchFamily="2" charset="77"/>
              </a:rPr>
            </a:br>
            <a:r>
              <a:rPr lang="nl-NL" sz="2600" b="1" dirty="0">
                <a:solidFill>
                  <a:schemeClr val="tx1"/>
                </a:solidFill>
                <a:latin typeface="Montserrat" pitchFamily="2" charset="77"/>
              </a:rPr>
              <a:t>het meeste op! </a:t>
            </a:r>
            <a:endParaRPr lang="nl-NL" sz="2600" b="1" dirty="0">
              <a:solidFill>
                <a:srgbClr val="006E49"/>
              </a:solidFill>
              <a:latin typeface="Montserrat" pitchFamily="2" charset="77"/>
            </a:endParaRPr>
          </a:p>
        </p:txBody>
      </p:sp>
      <p:sp>
        <p:nvSpPr>
          <p:cNvPr id="2" name="Titel 1">
            <a:extLst>
              <a:ext uri="{FF2B5EF4-FFF2-40B4-BE49-F238E27FC236}">
                <a16:creationId xmlns:a16="http://schemas.microsoft.com/office/drawing/2014/main" id="{F3D7668E-0B17-2491-FC6D-78C21EB3F38C}"/>
              </a:ext>
            </a:extLst>
          </p:cNvPr>
          <p:cNvSpPr>
            <a:spLocks noGrp="1"/>
          </p:cNvSpPr>
          <p:nvPr>
            <p:ph type="title"/>
          </p:nvPr>
        </p:nvSpPr>
        <p:spPr>
          <a:xfrm>
            <a:off x="1460172" y="173078"/>
            <a:ext cx="10029463" cy="1314498"/>
          </a:xfrm>
        </p:spPr>
        <p:txBody>
          <a:bodyPr/>
          <a:lstStyle/>
          <a:p>
            <a:pPr>
              <a:lnSpc>
                <a:spcPts val="4200"/>
              </a:lnSpc>
            </a:pPr>
            <a:r>
              <a:rPr lang="nl-NL" sz="3600" b="0" dirty="0"/>
              <a:t>Hoeveel procent van je </a:t>
            </a:r>
            <a:r>
              <a:rPr lang="nl-NL" sz="3600" dirty="0">
                <a:solidFill>
                  <a:srgbClr val="FF3322"/>
                </a:solidFill>
              </a:rPr>
              <a:t>energierekening</a:t>
            </a:r>
            <a:r>
              <a:rPr lang="nl-NL" sz="3600" b="0" dirty="0"/>
              <a:t> gaat op aan </a:t>
            </a:r>
            <a:r>
              <a:rPr lang="nl-NL" sz="3600" dirty="0"/>
              <a:t>gas</a:t>
            </a:r>
            <a:r>
              <a:rPr lang="nl-NL" sz="3600" b="0" dirty="0"/>
              <a:t>?</a:t>
            </a:r>
            <a:endParaRPr lang="nl-NL" sz="3600" dirty="0"/>
          </a:p>
        </p:txBody>
      </p:sp>
      <p:sp>
        <p:nvSpPr>
          <p:cNvPr id="3" name="Tijdelijke aanduiding voor inhoud 2">
            <a:extLst>
              <a:ext uri="{FF2B5EF4-FFF2-40B4-BE49-F238E27FC236}">
                <a16:creationId xmlns:a16="http://schemas.microsoft.com/office/drawing/2014/main" id="{41EB6373-25A6-A72D-B74B-8817A2A67F75}"/>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 </a:t>
            </a:r>
          </a:p>
          <a:p>
            <a:pPr marL="190350" indent="-766350">
              <a:lnSpc>
                <a:spcPts val="3600"/>
              </a:lnSpc>
              <a:spcBef>
                <a:spcPts val="0"/>
              </a:spcBef>
              <a:buSzPct val="100000"/>
            </a:pPr>
            <a:r>
              <a:rPr lang="nl-NL" sz="2600" dirty="0">
                <a:solidFill>
                  <a:srgbClr val="FF3322"/>
                </a:solidFill>
                <a:latin typeface="Montserrat" pitchFamily="2" charset="77"/>
              </a:rPr>
              <a:t>50%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25%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80%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spTree>
    <p:extLst>
      <p:ext uri="{BB962C8B-B14F-4D97-AF65-F5344CB8AC3E}">
        <p14:creationId xmlns:p14="http://schemas.microsoft.com/office/powerpoint/2010/main" val="29775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14498"/>
          </a:xfrm>
        </p:spPr>
        <p:txBody>
          <a:bodyPr/>
          <a:lstStyle/>
          <a:p>
            <a:pPr>
              <a:lnSpc>
                <a:spcPts val="4200"/>
              </a:lnSpc>
            </a:pPr>
            <a:r>
              <a:rPr lang="nl-NL" sz="3600" b="0" dirty="0"/>
              <a:t>Hoeveel procent van je </a:t>
            </a:r>
            <a:r>
              <a:rPr lang="nl-NL" sz="3600" dirty="0">
                <a:solidFill>
                  <a:srgbClr val="FF3322"/>
                </a:solidFill>
              </a:rPr>
              <a:t>energierekening</a:t>
            </a:r>
            <a:r>
              <a:rPr lang="nl-NL" sz="3600" b="0" dirty="0"/>
              <a:t> gaat op aan </a:t>
            </a:r>
            <a:r>
              <a:rPr lang="nl-NL" sz="3600" dirty="0"/>
              <a:t>elektriciteit</a:t>
            </a:r>
            <a:r>
              <a:rPr lang="nl-NL" sz="3600" b="0" dirty="0"/>
              <a:t>?</a:t>
            </a:r>
            <a:endParaRPr lang="nl-NL" sz="3600" dirty="0"/>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3</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15%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30%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pic>
        <p:nvPicPr>
          <p:cNvPr id="16" name="Afbeelding 7">
            <a:extLst>
              <a:ext uri="{FF2B5EF4-FFF2-40B4-BE49-F238E27FC236}">
                <a16:creationId xmlns:a16="http://schemas.microsoft.com/office/drawing/2014/main" id="{0113D259-5C10-D7EB-D36D-83DBD071925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8" name="Titel 1">
            <a:extLst>
              <a:ext uri="{FF2B5EF4-FFF2-40B4-BE49-F238E27FC236}">
                <a16:creationId xmlns:a16="http://schemas.microsoft.com/office/drawing/2014/main" id="{E6A0AE4E-0B2D-D006-2F72-4A332E353FBF}"/>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pic>
        <p:nvPicPr>
          <p:cNvPr id="4" name="Afbeelding 3">
            <a:extLst>
              <a:ext uri="{FF2B5EF4-FFF2-40B4-BE49-F238E27FC236}">
                <a16:creationId xmlns:a16="http://schemas.microsoft.com/office/drawing/2014/main" id="{AB0C903F-3D4E-59AB-327C-45EB4816D8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Tree>
    <p:extLst>
      <p:ext uri="{BB962C8B-B14F-4D97-AF65-F5344CB8AC3E}">
        <p14:creationId xmlns:p14="http://schemas.microsoft.com/office/powerpoint/2010/main" val="335998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5E8314D9-C7AF-4AEF-26FA-C1BC01FCE6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0742" y="6107186"/>
            <a:ext cx="2498333" cy="577790"/>
          </a:xfrm>
          <a:prstGeom prst="rect">
            <a:avLst/>
          </a:prstGeom>
          <a:noFill/>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pSp>
        <p:nvGrpSpPr>
          <p:cNvPr id="7" name="Groep 6">
            <a:extLst>
              <a:ext uri="{FF2B5EF4-FFF2-40B4-BE49-F238E27FC236}">
                <a16:creationId xmlns:a16="http://schemas.microsoft.com/office/drawing/2014/main" id="{E2189AC3-3405-5B97-62B6-3A43646B84E5}"/>
              </a:ext>
            </a:extLst>
          </p:cNvPr>
          <p:cNvGrpSpPr/>
          <p:nvPr/>
        </p:nvGrpSpPr>
        <p:grpSpPr>
          <a:xfrm>
            <a:off x="224791" y="6113405"/>
            <a:ext cx="1029248" cy="483247"/>
            <a:chOff x="10966158" y="6204705"/>
            <a:chExt cx="1005987" cy="472326"/>
          </a:xfrm>
        </p:grpSpPr>
        <p:pic>
          <p:nvPicPr>
            <p:cNvPr id="10" name="Afbeelding 9">
              <a:extLst>
                <a:ext uri="{FF2B5EF4-FFF2-40B4-BE49-F238E27FC236}">
                  <a16:creationId xmlns:a16="http://schemas.microsoft.com/office/drawing/2014/main" id="{F4406E42-F964-B2BD-78F4-F626128BD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819" y="6204705"/>
              <a:ext cx="472326" cy="472326"/>
            </a:xfrm>
            <a:prstGeom prst="rect">
              <a:avLst/>
            </a:prstGeom>
          </p:spPr>
        </p:pic>
        <p:pic>
          <p:nvPicPr>
            <p:cNvPr id="11" name="Afbeelding 10" descr="Afbeelding met tekst, teken, stoppen&#10;&#10;Automatisch gegenereerde beschrijving">
              <a:extLst>
                <a:ext uri="{FF2B5EF4-FFF2-40B4-BE49-F238E27FC236}">
                  <a16:creationId xmlns:a16="http://schemas.microsoft.com/office/drawing/2014/main" id="{44C793C8-C9CF-B77C-B983-E3B8E60DB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6158" y="6204705"/>
              <a:ext cx="472326" cy="462240"/>
            </a:xfrm>
            <a:prstGeom prst="rect">
              <a:avLst/>
            </a:prstGeom>
          </p:spPr>
        </p:pic>
      </p:gr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3</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b="1" dirty="0">
                <a:solidFill>
                  <a:schemeClr val="tx1"/>
                </a:solidFill>
                <a:latin typeface="Montserrat" pitchFamily="2" charset="77"/>
              </a:rPr>
              <a:t>Ruim 30% </a:t>
            </a:r>
            <a:r>
              <a:rPr lang="nl-NL" sz="2600" dirty="0">
                <a:solidFill>
                  <a:schemeClr val="tx1"/>
                </a:solidFill>
                <a:latin typeface="Montserrat" pitchFamily="2" charset="77"/>
              </a:rPr>
              <a:t>van je energierekening gaat op aan </a:t>
            </a:r>
            <a:r>
              <a:rPr lang="nl-NL" sz="2600" b="1" dirty="0">
                <a:solidFill>
                  <a:schemeClr val="tx1"/>
                </a:solidFill>
                <a:latin typeface="Montserrat" pitchFamily="2" charset="77"/>
              </a:rPr>
              <a:t>elektriciteit</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Zuinig omgaan met apparaten en verlichting bespaart geld.</a:t>
            </a:r>
            <a:endParaRPr lang="nl-NL" sz="2600" dirty="0">
              <a:solidFill>
                <a:srgbClr val="006E49"/>
              </a:solidFill>
              <a:latin typeface="Montserrat" pitchFamily="2" charset="77"/>
            </a:endParaRPr>
          </a:p>
        </p:txBody>
      </p:sp>
      <p:sp>
        <p:nvSpPr>
          <p:cNvPr id="6" name="Titel 1">
            <a:extLst>
              <a:ext uri="{FF2B5EF4-FFF2-40B4-BE49-F238E27FC236}">
                <a16:creationId xmlns:a16="http://schemas.microsoft.com/office/drawing/2014/main" id="{AF595369-483E-642F-838F-DF6C8C77B89B}"/>
              </a:ext>
            </a:extLst>
          </p:cNvPr>
          <p:cNvSpPr>
            <a:spLocks noGrp="1"/>
          </p:cNvSpPr>
          <p:nvPr>
            <p:ph type="title"/>
          </p:nvPr>
        </p:nvSpPr>
        <p:spPr>
          <a:xfrm>
            <a:off x="1460172" y="173078"/>
            <a:ext cx="10029463" cy="1314498"/>
          </a:xfrm>
        </p:spPr>
        <p:txBody>
          <a:bodyPr/>
          <a:lstStyle/>
          <a:p>
            <a:pPr>
              <a:lnSpc>
                <a:spcPts val="4200"/>
              </a:lnSpc>
            </a:pPr>
            <a:r>
              <a:rPr lang="nl-NL" sz="3600" b="0" dirty="0"/>
              <a:t>Hoeveel procent van je </a:t>
            </a:r>
            <a:r>
              <a:rPr lang="nl-NL" sz="3600" dirty="0">
                <a:solidFill>
                  <a:srgbClr val="FF3322"/>
                </a:solidFill>
              </a:rPr>
              <a:t>energierekening</a:t>
            </a:r>
            <a:r>
              <a:rPr lang="nl-NL" sz="3600" b="0" dirty="0"/>
              <a:t> gaat op aan </a:t>
            </a:r>
            <a:r>
              <a:rPr lang="nl-NL" sz="3600" dirty="0"/>
              <a:t>elektriciteit</a:t>
            </a:r>
            <a:r>
              <a:rPr lang="nl-NL" sz="3600" b="0" dirty="0"/>
              <a:t>?</a:t>
            </a:r>
            <a:endParaRPr lang="nl-NL" sz="3600" dirty="0"/>
          </a:p>
        </p:txBody>
      </p:sp>
      <p:sp>
        <p:nvSpPr>
          <p:cNvPr id="12" name="Tijdelijke aanduiding voor inhoud 2">
            <a:extLst>
              <a:ext uri="{FF2B5EF4-FFF2-40B4-BE49-F238E27FC236}">
                <a16:creationId xmlns:a16="http://schemas.microsoft.com/office/drawing/2014/main" id="{B1087ED4-DE8D-7041-6319-1E83EB1D7979}"/>
              </a:ext>
            </a:extLst>
          </p:cNvPr>
          <p:cNvSpPr txBox="1">
            <a:spLocks/>
          </p:cNvSpPr>
          <p:nvPr/>
        </p:nvSpPr>
        <p:spPr>
          <a:xfrm>
            <a:off x="646105" y="1762490"/>
            <a:ext cx="4917297"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20%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15%</a:t>
            </a:r>
            <a:r>
              <a:rPr lang="nl-NL" sz="2600" dirty="0">
                <a:solidFill>
                  <a:schemeClr val="bg1">
                    <a:lumMod val="50000"/>
                  </a:schemeClr>
                </a:solidFill>
                <a:latin typeface="Montserrat" pitchFamily="2" charset="77"/>
              </a:rPr>
              <a:t>  </a:t>
            </a:r>
          </a:p>
          <a:p>
            <a:pPr marL="190350" indent="-766350">
              <a:lnSpc>
                <a:spcPts val="3600"/>
              </a:lnSpc>
              <a:spcBef>
                <a:spcPts val="0"/>
              </a:spcBef>
              <a:buSzPct val="100000"/>
            </a:pPr>
            <a:r>
              <a:rPr lang="nl-NL" sz="2600" dirty="0">
                <a:solidFill>
                  <a:srgbClr val="FF3322"/>
                </a:solidFill>
                <a:latin typeface="Montserrat" pitchFamily="2" charset="77"/>
              </a:rPr>
              <a:t>30% </a:t>
            </a:r>
          </a:p>
        </p:txBody>
      </p:sp>
    </p:spTree>
    <p:extLst>
      <p:ext uri="{BB962C8B-B14F-4D97-AF65-F5344CB8AC3E}">
        <p14:creationId xmlns:p14="http://schemas.microsoft.com/office/powerpoint/2010/main" val="1077614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8C0F7BD6C1EC4E868C6448BFF03B41" ma:contentTypeVersion="14" ma:contentTypeDescription="Een nieuw document maken." ma:contentTypeScope="" ma:versionID="c0891c1395384d8cee5ef0143d7a67a8">
  <xsd:schema xmlns:xsd="http://www.w3.org/2001/XMLSchema" xmlns:xs="http://www.w3.org/2001/XMLSchema" xmlns:p="http://schemas.microsoft.com/office/2006/metadata/properties" xmlns:ns2="c6a86fed-8fa0-42d4-8553-fc31690fed78" xmlns:ns3="b713c283-f381-4173-85fc-f093847daf94" targetNamespace="http://schemas.microsoft.com/office/2006/metadata/properties" ma:root="true" ma:fieldsID="a37aec1a9f4bd11bc131dc1176cb59f5" ns2:_="" ns3:_="">
    <xsd:import namespace="c6a86fed-8fa0-42d4-8553-fc31690fed78"/>
    <xsd:import namespace="b713c283-f381-4173-85fc-f093847da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86fed-8fa0-42d4-8553-fc31690fed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008f045e-f90b-4b3e-958e-3600deb9141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13c283-f381-4173-85fc-f093847daf9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13f4ea7-0d74-4cbc-83e3-3dc6dc3bf0e0}" ma:internalName="TaxCatchAll" ma:showField="CatchAllData" ma:web="b713c283-f381-4173-85fc-f093847daf9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434B81-CE03-4D64-8EB9-6454DFCB3744}">
  <ds:schemaRefs>
    <ds:schemaRef ds:uri="http://schemas.microsoft.com/sharepoint/v3/contenttype/forms"/>
  </ds:schemaRefs>
</ds:datastoreItem>
</file>

<file path=customXml/itemProps2.xml><?xml version="1.0" encoding="utf-8"?>
<ds:datastoreItem xmlns:ds="http://schemas.openxmlformats.org/officeDocument/2006/customXml" ds:itemID="{792AF58C-E6F2-475B-83D8-15E5661D1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86fed-8fa0-42d4-8553-fc31690fed78"/>
    <ds:schemaRef ds:uri="b713c283-f381-4173-85fc-f093847da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3327</TotalTime>
  <Words>3857</Words>
  <Application>Microsoft Office PowerPoint</Application>
  <PresentationFormat>Breedbeeld</PresentationFormat>
  <Paragraphs>501</Paragraphs>
  <Slides>48</Slides>
  <Notes>34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48</vt:i4>
      </vt:variant>
    </vt:vector>
  </HeadingPairs>
  <TitlesOfParts>
    <vt:vector size="55" baseType="lpstr">
      <vt:lpstr>Calibri</vt:lpstr>
      <vt:lpstr>Arial</vt:lpstr>
      <vt:lpstr>Wingdings</vt:lpstr>
      <vt:lpstr>Montserrat</vt:lpstr>
      <vt:lpstr>Open Sans</vt:lpstr>
      <vt:lpstr>Open Sans Light</vt:lpstr>
      <vt:lpstr>Office Theme</vt:lpstr>
      <vt:lpstr>Pubquiz energie besparen Wat weet jij over energie besparen?  </vt:lpstr>
      <vt:lpstr>Vooraf</vt:lpstr>
      <vt:lpstr>Hoe werkt het?</vt:lpstr>
      <vt:lpstr>Noem 4 soorten kosten die op je energierekening staan.</vt:lpstr>
      <vt:lpstr>PowerPoint-presentatie</vt:lpstr>
      <vt:lpstr>Hoeveel procent van je energierekening gaat op aan gas?</vt:lpstr>
      <vt:lpstr>Hoeveel procent van je energierekening gaat op aan gas?</vt:lpstr>
      <vt:lpstr>Hoeveel procent van je energierekening gaat op aan elektriciteit?</vt:lpstr>
      <vt:lpstr>Hoeveel procent van je energierekening gaat op aan elektriciteit?</vt:lpstr>
      <vt:lpstr>Hoeveel van het gas gaat op aan warm water en hoeveel aan verwarming?</vt:lpstr>
      <vt:lpstr>PowerPoint-presentatie</vt:lpstr>
      <vt:lpstr>Wat kun je direct doen om zoveel mogelijk gas te besparen?</vt:lpstr>
      <vt:lpstr>PowerPoint-presentatie</vt:lpstr>
      <vt:lpstr>Wat bespaar je per jaar met de thermostaat 1°C lager zetten? </vt:lpstr>
      <vt:lpstr>Wat bespaar je per jaar met de thermostaat 1°C lager zetten? </vt:lpstr>
      <vt:lpstr>Wat helpt het meeste tegen koude tocht in je woonkamer? </vt:lpstr>
      <vt:lpstr>Wat helpt het meeste tegen koude tocht in je woonkamer? </vt:lpstr>
      <vt:lpstr>Wat bespaar je per jaar door de thermostaat ’s nachts op 15°C te zetten?</vt:lpstr>
      <vt:lpstr>PowerPoint-presentatie</vt:lpstr>
      <vt:lpstr>Hoe werkt je radiator het beste? Kies vier antwoorden.</vt:lpstr>
      <vt:lpstr>Hoe werkt je radiator het beste? Kies vier antwoorden.</vt:lpstr>
      <vt:lpstr>Met welk hulpmiddel kun je ca. 10% gas besparen?</vt:lpstr>
      <vt:lpstr>PowerPoint-presentatie</vt:lpstr>
      <vt:lpstr>Wat is de zuinigste manier om bij te verwarmen en gas te besparen?</vt:lpstr>
      <vt:lpstr>Wat is de zuinigste manier om bij te verwarmen en gas te besparen?</vt:lpstr>
      <vt:lpstr>Welk apparaat gebruikt de meeste electriciteit?</vt:lpstr>
      <vt:lpstr>Welk apparaat gebruikt de meeste electriciteit?</vt:lpstr>
      <vt:lpstr>Noem vier apparaten die stiekem altijd aanstaan die je beter uit kunt zetten </vt:lpstr>
      <vt:lpstr>Noem vier apparaten die stiekem altijd aanstaan die je beter uit kunt zetten </vt:lpstr>
      <vt:lpstr>Op hoeveel graden wassen is het zuinigst?</vt:lpstr>
      <vt:lpstr>Op hoeveel graden wassen is het zuinigst?</vt:lpstr>
      <vt:lpstr>Hoe kun je op een zuinige manier je was drogen?</vt:lpstr>
      <vt:lpstr>Hoe kun je op een zuinige manier je was drogen?</vt:lpstr>
      <vt:lpstr>Wat is de goedkoopste manier om jezelf te wassen?</vt:lpstr>
      <vt:lpstr>Wat is de goedkoopste manier om jezelf te wassen?</vt:lpstr>
      <vt:lpstr>Wat kost de minste energie bij het douchen?</vt:lpstr>
      <vt:lpstr>Wat kost de minste energie bij het douchen?</vt:lpstr>
      <vt:lpstr>Hoe houd je jezelf lekker warm  bij een lagere temperatuur?</vt:lpstr>
      <vt:lpstr>Hoe houd je jezelf lekker warm  bij een lagere temperatuur?</vt:lpstr>
      <vt:lpstr>Hoeveel denk je, gemiddeld te kunnen besparen aan energiekosten per jaar? </vt:lpstr>
      <vt:lpstr>Hoeveel denk je, gemiddeld te kunnen besparen aan energiekosten per jaar? </vt:lpstr>
      <vt:lpstr>Wat kun je samen doen met mensen uit je straat om energie te besparen? </vt:lpstr>
      <vt:lpstr>Wat kan je samen doen met mensen uit je straat om energie te besparen? </vt:lpstr>
      <vt:lpstr>Alle juiste antwoorden</vt:lpstr>
      <vt:lpstr>Hoeveel kuub gas verbruikt een huishouden in Nederland gemiddeld per jaar? </vt:lpstr>
      <vt:lpstr>Een huishouden in Nederland verbruikt gemiddeld 1.169 kuub gas per jaar</vt:lpstr>
      <vt:lpstr>En de WINNAAR is...</vt:lpstr>
      <vt:lpstr>Colofon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Pubquiz energie besparen</dc:title>
  <dc:subject/>
  <dc:creator>Manufesta i.o.v. Martine van Harten | HIER</dc:creator>
  <cp:keywords/>
  <dc:description/>
  <cp:lastModifiedBy>Martine van Harten | HIER</cp:lastModifiedBy>
  <cp:revision>141</cp:revision>
  <dcterms:created xsi:type="dcterms:W3CDTF">2022-10-27T13:30:06Z</dcterms:created>
  <dcterms:modified xsi:type="dcterms:W3CDTF">2023-12-04T14:26:07Z</dcterms:modified>
  <cp:category/>
</cp:coreProperties>
</file>