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272" r:id="rId5"/>
    <p:sldId id="266" r:id="rId6"/>
    <p:sldId id="349" r:id="rId7"/>
    <p:sldId id="292" r:id="rId8"/>
    <p:sldId id="294" r:id="rId9"/>
    <p:sldId id="295" r:id="rId10"/>
    <p:sldId id="289" r:id="rId11"/>
    <p:sldId id="296" r:id="rId12"/>
    <p:sldId id="287" r:id="rId13"/>
    <p:sldId id="288" r:id="rId14"/>
    <p:sldId id="321" r:id="rId15"/>
    <p:sldId id="318" r:id="rId16"/>
    <p:sldId id="319" r:id="rId17"/>
    <p:sldId id="356" r:id="rId18"/>
    <p:sldId id="313" r:id="rId19"/>
    <p:sldId id="314" r:id="rId20"/>
    <p:sldId id="315" r:id="rId21"/>
    <p:sldId id="316" r:id="rId22"/>
    <p:sldId id="348" r:id="rId23"/>
    <p:sldId id="355" r:id="rId24"/>
    <p:sldId id="317" r:id="rId25"/>
    <p:sldId id="334" r:id="rId26"/>
    <p:sldId id="335" r:id="rId27"/>
    <p:sldId id="301" r:id="rId28"/>
    <p:sldId id="300" r:id="rId29"/>
    <p:sldId id="302" r:id="rId30"/>
    <p:sldId id="303" r:id="rId31"/>
    <p:sldId id="304" r:id="rId32"/>
    <p:sldId id="346" r:id="rId33"/>
    <p:sldId id="306" r:id="rId34"/>
    <p:sldId id="307" r:id="rId35"/>
    <p:sldId id="308" r:id="rId36"/>
    <p:sldId id="309" r:id="rId37"/>
    <p:sldId id="310" r:id="rId38"/>
    <p:sldId id="312" r:id="rId39"/>
    <p:sldId id="347" r:id="rId40"/>
    <p:sldId id="276" r:id="rId41"/>
    <p:sldId id="329" r:id="rId42"/>
    <p:sldId id="298" r:id="rId43"/>
    <p:sldId id="311" r:id="rId44"/>
    <p:sldId id="333" r:id="rId45"/>
    <p:sldId id="324" r:id="rId46"/>
    <p:sldId id="320" r:id="rId47"/>
    <p:sldId id="322" r:id="rId48"/>
    <p:sldId id="351" r:id="rId49"/>
    <p:sldId id="352" r:id="rId50"/>
    <p:sldId id="350" r:id="rId51"/>
    <p:sldId id="299" r:id="rId52"/>
    <p:sldId id="337" r:id="rId53"/>
    <p:sldId id="327" r:id="rId54"/>
    <p:sldId id="328" r:id="rId55"/>
    <p:sldId id="343" r:id="rId56"/>
    <p:sldId id="344" r:id="rId57"/>
    <p:sldId id="345" r:id="rId58"/>
    <p:sldId id="325" r:id="rId59"/>
    <p:sldId id="326" r:id="rId60"/>
    <p:sldId id="353" r:id="rId61"/>
    <p:sldId id="341" r:id="rId62"/>
    <p:sldId id="342" r:id="rId63"/>
  </p:sldIdLst>
  <p:sldSz cx="12192000" cy="6858000"/>
  <p:notesSz cx="6858000" cy="9144000"/>
  <p:embeddedFontLst>
    <p:embeddedFont>
      <p:font typeface="Montserrat" panose="00000500000000000000" pitchFamily="2" charset="0"/>
      <p:regular r:id="rId66"/>
      <p:bold r:id="rId67"/>
      <p:italic r:id="rId68"/>
      <p:boldItalic r:id="rId69"/>
    </p:embeddedFont>
    <p:embeddedFont>
      <p:font typeface="Open Sans" panose="020B0606030504020204" pitchFamily="34" charset="0"/>
      <p:regular r:id="rId70"/>
      <p:bold r:id="rId71"/>
      <p:italic r:id="rId72"/>
      <p:boldItalic r:id="rId7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Instructie" id="{AA738BB2-A9AF-410B-83A1-C9F2E9711EB5}">
          <p14:sldIdLst>
            <p14:sldId id="272"/>
          </p14:sldIdLst>
        </p14:section>
        <p14:section name="Inhoud" id="{78A15EE1-9C9D-4397-9CDC-57A6D89C353C}">
          <p14:sldIdLst>
            <p14:sldId id="266"/>
            <p14:sldId id="349"/>
          </p14:sldIdLst>
        </p14:section>
        <p14:section name="1. Burgercollectieven" id="{502A7ABA-DD6C-4DD5-91B9-A9831E74D9E9}">
          <p14:sldIdLst>
            <p14:sldId id="292"/>
            <p14:sldId id="294"/>
            <p14:sldId id="295"/>
            <p14:sldId id="289"/>
            <p14:sldId id="296"/>
            <p14:sldId id="287"/>
            <p14:sldId id="288"/>
          </p14:sldIdLst>
        </p14:section>
        <p14:section name="2. Energiebesparing" id="{361815A5-1600-444D-B717-A325A0525B38}">
          <p14:sldIdLst>
            <p14:sldId id="321"/>
            <p14:sldId id="318"/>
            <p14:sldId id="319"/>
            <p14:sldId id="356"/>
          </p14:sldIdLst>
        </p14:section>
        <p14:section name="3. Collectieve warmteprojecten" id="{B5ED821C-F259-4725-9B4A-32D5A058D994}">
          <p14:sldIdLst>
            <p14:sldId id="313"/>
            <p14:sldId id="314"/>
            <p14:sldId id="315"/>
            <p14:sldId id="316"/>
            <p14:sldId id="348"/>
            <p14:sldId id="355"/>
            <p14:sldId id="317"/>
            <p14:sldId id="334"/>
            <p14:sldId id="335"/>
          </p14:sldIdLst>
        </p14:section>
        <p14:section name="4. Collectieve zonprojecten" id="{78FAF644-6592-4EF7-BABF-C516E66419EF}">
          <p14:sldIdLst>
            <p14:sldId id="301"/>
            <p14:sldId id="300"/>
            <p14:sldId id="302"/>
            <p14:sldId id="303"/>
            <p14:sldId id="304"/>
            <p14:sldId id="346"/>
            <p14:sldId id="306"/>
          </p14:sldIdLst>
        </p14:section>
        <p14:section name="5. Collectieve windprojecten" id="{2ED16C3E-5506-4A88-AC19-CCE1A5179E70}">
          <p14:sldIdLst>
            <p14:sldId id="307"/>
            <p14:sldId id="308"/>
            <p14:sldId id="309"/>
            <p14:sldId id="310"/>
            <p14:sldId id="312"/>
            <p14:sldId id="347"/>
            <p14:sldId id="276"/>
            <p14:sldId id="329"/>
            <p14:sldId id="298"/>
            <p14:sldId id="311"/>
            <p14:sldId id="333"/>
          </p14:sldIdLst>
        </p14:section>
        <p14:section name="6. Financieel" id="{67F6D2F8-8F32-4400-8846-A55D563DDC56}">
          <p14:sldIdLst>
            <p14:sldId id="324"/>
            <p14:sldId id="320"/>
            <p14:sldId id="322"/>
            <p14:sldId id="351"/>
            <p14:sldId id="352"/>
            <p14:sldId id="350"/>
            <p14:sldId id="299"/>
            <p14:sldId id="337"/>
          </p14:sldIdLst>
        </p14:section>
        <p14:section name="7. Knelpunten" id="{DFEFE7A7-26C2-471C-940F-AA57AD9C6F3A}">
          <p14:sldIdLst>
            <p14:sldId id="327"/>
            <p14:sldId id="328"/>
            <p14:sldId id="343"/>
            <p14:sldId id="344"/>
            <p14:sldId id="345"/>
          </p14:sldIdLst>
        </p14:section>
        <p14:section name="8. Ontwikkelingen" id="{18B67C7C-39D7-4A88-96F2-CF6D52469349}">
          <p14:sldIdLst>
            <p14:sldId id="325"/>
            <p14:sldId id="326"/>
            <p14:sldId id="353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04F670-548C-71D7-00A3-DD5A8EE64F25}" name="Anouk Overbeek | HIER" initials="AO|H" userId="S::Anouk@hier.nu::5c5e37da-1bee-4439-a55b-ec6fe2044acf" providerId="AD"/>
  <p188:author id="{CD56AB7A-1378-DB87-D051-9608C545AD5C}" name="Ante Sellis | HIER" initials="AH" userId="S::ante@hier.nu::9cd6067e-e951-400f-96fe-acf15cc10a25" providerId="AD"/>
  <p188:author id="{F88DC8BC-B510-639F-913E-2D326F8E87ED}" name="Katrien Prins | HIER" initials="KH" userId="S::katrien@hier.nu::646a2544-97da-4f76-864b-72d7032c9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0A4"/>
    <a:srgbClr val="F1F4F6"/>
    <a:srgbClr val="E1E8ED"/>
    <a:srgbClr val="B0CB52"/>
    <a:srgbClr val="EFE5D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A5CE4-24F9-4700-97FB-263713211848}" v="4" dt="2024-04-25T12:10:31.744"/>
    <p1510:client id="{D20152D8-1664-4883-96A7-7EEF70D55DB6}" v="139" dt="2024-04-24T17:46:14.3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2" autoAdjust="0"/>
  </p:normalViewPr>
  <p:slideViewPr>
    <p:cSldViewPr snapToGrid="0">
      <p:cViewPr varScale="1">
        <p:scale>
          <a:sx n="97" d="100"/>
          <a:sy n="97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font" Target="fonts/font3.fntdata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1.fntdata"/><Relationship Id="rId74" Type="http://schemas.openxmlformats.org/officeDocument/2006/relationships/presProps" Target="presProps.xml"/><Relationship Id="rId79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0CD8BF3-1A59-66AE-AE1C-D9BB5C06AC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56DB49-5D6F-011A-A8D7-20A6E6EA42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8B863-2071-49BF-8BE2-C581ADA4622D}" type="datetimeFigureOut">
              <a:rPr lang="nl-NL" smtClean="0"/>
              <a:t>28-5-2024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EBA979-83DB-B19E-DD04-4573DDC84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5F1916-3A49-B7A5-BF81-19A591BB94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A55A-F3F7-41EE-9232-470A7CB79A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217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11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075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23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83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24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965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179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77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291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391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18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404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646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977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704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4063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693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873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46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70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909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08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062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914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823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71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977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651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110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795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899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491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84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7295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430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77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9786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3233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3861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579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55538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22970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0203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214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2757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9887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6313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9783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49014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659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34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11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3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39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805370" y="591959"/>
            <a:ext cx="4997777" cy="55929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14800" y="1962150"/>
            <a:ext cx="3886200" cy="24288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43050" y="879687"/>
            <a:ext cx="2462214" cy="32541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57876" y="3838575"/>
            <a:ext cx="1057276" cy="1828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287531" y="3152774"/>
            <a:ext cx="1408794" cy="2409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142390" y="1579158"/>
            <a:ext cx="2130661" cy="36938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5"/>
          <p:cNvSpPr>
            <a:spLocks noGrp="1"/>
          </p:cNvSpPr>
          <p:nvPr>
            <p:ph type="pic" idx="13"/>
          </p:nvPr>
        </p:nvSpPr>
        <p:spPr>
          <a:xfrm>
            <a:off x="5943600" y="0"/>
            <a:ext cx="62484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33337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590800" y="285750"/>
            <a:ext cx="2419350" cy="34099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590800" y="3981450"/>
            <a:ext cx="2419350" cy="2705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438150" y="552450"/>
            <a:ext cx="3390900" cy="5867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000500" y="552450"/>
            <a:ext cx="3390900" cy="27622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000500" y="3486150"/>
            <a:ext cx="3390900" cy="2933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661886" y="1814285"/>
            <a:ext cx="2801259" cy="1407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0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695371" y="1814285"/>
            <a:ext cx="2801259" cy="1407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728856" y="1814285"/>
            <a:ext cx="2801259" cy="1407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33258" y="304801"/>
            <a:ext cx="3439886" cy="30770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833258" y="3526973"/>
            <a:ext cx="3439886" cy="30770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1" name="Picture Placeholder 16"/>
          <p:cNvSpPr>
            <a:spLocks noGrp="1"/>
          </p:cNvSpPr>
          <p:nvPr>
            <p:ph type="pic" sz="half" idx="15"/>
          </p:nvPr>
        </p:nvSpPr>
        <p:spPr>
          <a:xfrm>
            <a:off x="8418286" y="304800"/>
            <a:ext cx="3439886" cy="6299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449942" y="449944"/>
            <a:ext cx="5399316" cy="33092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49942" y="3934309"/>
            <a:ext cx="3976915" cy="24374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-1" y="1"/>
            <a:ext cx="4862288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9" name="Picture Placeholder 12"/>
          <p:cNvSpPr>
            <a:spLocks noGrp="1"/>
          </p:cNvSpPr>
          <p:nvPr>
            <p:ph type="pic" sz="half" idx="14"/>
          </p:nvPr>
        </p:nvSpPr>
        <p:spPr>
          <a:xfrm>
            <a:off x="5021943" y="3410858"/>
            <a:ext cx="7170057" cy="34471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7562850" y="400050"/>
            <a:ext cx="3867150" cy="5715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8"/>
          <p:cNvSpPr>
            <a:spLocks noGrp="1"/>
          </p:cNvSpPr>
          <p:nvPr>
            <p:ph type="pic" idx="13"/>
          </p:nvPr>
        </p:nvSpPr>
        <p:spPr>
          <a:xfrm>
            <a:off x="529772" y="475342"/>
            <a:ext cx="11132457" cy="59073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93486" y="3730171"/>
            <a:ext cx="3062515" cy="2467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2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180115" y="3730171"/>
            <a:ext cx="3062515" cy="2467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3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7866743" y="3730171"/>
            <a:ext cx="3062515" cy="2467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2514" y="391885"/>
            <a:ext cx="4949372" cy="28593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2514" y="3512458"/>
            <a:ext cx="4949372" cy="28593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580571" y="609599"/>
            <a:ext cx="3773716" cy="54138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1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702628" y="609601"/>
            <a:ext cx="3773716" cy="28738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icture Placeholder 8"/>
          <p:cNvSpPr>
            <a:spLocks noGrp="1"/>
          </p:cNvSpPr>
          <p:nvPr>
            <p:ph type="pic" idx="13"/>
          </p:nvPr>
        </p:nvSpPr>
        <p:spPr>
          <a:xfrm>
            <a:off x="0" y="0"/>
            <a:ext cx="48958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6100" y="838200"/>
            <a:ext cx="4381500" cy="2952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2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icture Placeholder 8"/>
          <p:cNvSpPr>
            <a:spLocks noGrp="1"/>
          </p:cNvSpPr>
          <p:nvPr>
            <p:ph type="pic" idx="13"/>
          </p:nvPr>
        </p:nvSpPr>
        <p:spPr>
          <a:xfrm>
            <a:off x="7097486" y="0"/>
            <a:ext cx="509451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508000" y="522513"/>
            <a:ext cx="6516914" cy="2743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576456" y="522513"/>
            <a:ext cx="2569029" cy="2743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367394" y="2"/>
            <a:ext cx="4426857" cy="66330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11085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1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817256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023426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229596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hyperlink" Target="https://www.hier.nu/lokale-energie-monitor-2023/energiebesp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4.jpeg"/><Relationship Id="rId4" Type="http://schemas.openxmlformats.org/officeDocument/2006/relationships/hyperlink" Target="https://www.hier.nu/lokale-energie-monitor-2023/warmt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lokale-energie-monitor-2023/collectieve-zonprojecte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90Kra8KXBgM?feature=oembed" TargetMode="External"/><Relationship Id="rId6" Type="http://schemas.openxmlformats.org/officeDocument/2006/relationships/hyperlink" Target="https://www.youtube.com/watch?v=90Kra8KXBgM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hyperlink" Target="https://www.hier.nu/lokale-energie-monitor-2023/collectieve-windprojecte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7.jpeg"/><Relationship Id="rId4" Type="http://schemas.openxmlformats.org/officeDocument/2006/relationships/image" Target="../media/image4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jpe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5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lokale-energie-monitor-2023/financieel" TargetMode="Externa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4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52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52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7.jpeg"/><Relationship Id="rId5" Type="http://schemas.openxmlformats.org/officeDocument/2006/relationships/image" Target="../media/image5.png"/><Relationship Id="rId4" Type="http://schemas.openxmlformats.org/officeDocument/2006/relationships/image" Target="../media/image5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lokale-energie-monitor-2023/knelpunten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60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60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wijk-of-dorpsaanpak/analyse-van-provinciale-akkoorden-ambities-op-duurzame-energie-lopen-sterk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hyperlink" Target="https://www.hier.nu/samen-energie-opwekken/aanscherpte-voorkeursvolgorde-zon-zon-op-land-wordt-moeilijker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lokale-energie-monitor-2023/nieuwe-ontwikkelingen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lokale-energie-monitor-2023/nieuwe-ontwikkelingen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al4local.nu/" TargetMode="Externa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5.png"/><Relationship Id="rId5" Type="http://schemas.openxmlformats.org/officeDocument/2006/relationships/image" Target="../media/image5.png"/><Relationship Id="rId4" Type="http://schemas.openxmlformats.org/officeDocument/2006/relationships/image" Target="../media/image6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hier.nu/lokale-energie-monitor-2023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hyperlink" Target="https://www.hier.nu/lokale-energie-monitor-2023/burgercollectiev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6F3746-2CC8-49EA-8A30-B4E92A2AC9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3" y="188091"/>
            <a:ext cx="1060495" cy="106049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72440"/>
            <a:ext cx="827916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</a:p>
          <a:p>
            <a:r>
              <a:rPr lang="nl-NL" sz="2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Voor gebruik van deze </a:t>
            </a:r>
            <a:r>
              <a:rPr lang="nl-NL" sz="24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Powerpoint</a:t>
            </a:r>
            <a:endParaRPr sz="2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806453" y="3040197"/>
            <a:ext cx="9041635" cy="171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kern="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Knip en plak </a:t>
            </a:r>
            <a:r>
              <a:rPr lang="nl-NL" sz="1800" kern="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zoveel je wil!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kern="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Kies zelf welke slides </a:t>
            </a:r>
            <a:r>
              <a:rPr lang="nl-NL" sz="1800" kern="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jouw verhaal relevant zijn.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kern="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kunt slides </a:t>
            </a:r>
            <a:r>
              <a:rPr lang="nl-NL" sz="1800" b="1" kern="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verwijderen, toevoegen of kopiëren </a:t>
            </a:r>
            <a:r>
              <a:rPr lang="nl-NL" sz="1800" kern="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naar je eigen presentatie.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kern="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slides zijn per hoofdstuk </a:t>
            </a:r>
            <a:r>
              <a:rPr lang="nl-NL" sz="1800" b="1" kern="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gebundeld in secties</a:t>
            </a:r>
            <a:r>
              <a:rPr lang="nl-NL" sz="1800" kern="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Je kunt ze in- en uitklappen.  </a:t>
            </a:r>
          </a:p>
        </p:txBody>
      </p:sp>
      <p:pic>
        <p:nvPicPr>
          <p:cNvPr id="3" name="Graphic 2" descr="Duim omhoog silhouet">
            <a:extLst>
              <a:ext uri="{FF2B5EF4-FFF2-40B4-BE49-F238E27FC236}">
                <a16:creationId xmlns:a16="http://schemas.microsoft.com/office/drawing/2014/main" id="{ED8BB8FD-97D5-610A-EDA3-BD71F79A4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2891" y="1240017"/>
            <a:ext cx="2354323" cy="235432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8FC0A9C-CB62-DAB1-754A-36B15D3D71AA}"/>
              </a:ext>
            </a:extLst>
          </p:cNvPr>
          <p:cNvSpPr txBox="1"/>
          <p:nvPr/>
        </p:nvSpPr>
        <p:spPr>
          <a:xfrm>
            <a:off x="727587" y="5394521"/>
            <a:ext cx="1094330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1" u="none" strike="noStrike" cap="none" spc="0" normalizeH="0" baseline="0" dirty="0">
                <a:ln>
                  <a:noFill/>
                </a:ln>
                <a:solidFill>
                  <a:srgbClr val="A3A0A4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 Lokale Energie Monitor 2023 is een uitgave van klimaatstichting HIER, met medewerking van Energie Samen.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 i="1" dirty="0">
                <a:solidFill>
                  <a:srgbClr val="A3A0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Onderzoekers: </a:t>
            </a:r>
            <a:r>
              <a:rPr lang="nl-NL" sz="1600" i="1" dirty="0">
                <a:solidFill>
                  <a:srgbClr val="A3A0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 Marieke Schwencke van AS I-SEARCH &amp; Jesse de Graaff en Olaf Stolwijk van Bureau 7TIEN.</a:t>
            </a:r>
            <a:r>
              <a:rPr kumimoji="0" lang="nl-NL" sz="1600" b="0" i="1" u="none" strike="noStrike" cap="none" spc="0" normalizeH="0" baseline="0" dirty="0">
                <a:ln>
                  <a:noFill/>
                </a:ln>
                <a:solidFill>
                  <a:srgbClr val="A3A0A4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1015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39518"/>
            <a:ext cx="1113011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endParaRPr lang="nl-NL" sz="3600" b="1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730781"/>
            <a:ext cx="10556908" cy="46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800" i="1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Groep mannen met effen opvulling">
            <a:extLst>
              <a:ext uri="{FF2B5EF4-FFF2-40B4-BE49-F238E27FC236}">
                <a16:creationId xmlns:a16="http://schemas.microsoft.com/office/drawing/2014/main" id="{E3138DF0-E0F8-54D1-0B5E-06B0B416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FF2196-A43D-6F0C-6378-167BE94037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92E9B84-4045-79CB-4499-36084F711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58" y="1025983"/>
            <a:ext cx="8086420" cy="54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61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12900" y="3862885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2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2. Collectieve energiebesparing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448BF0-CA48-5D7A-75D2-9AAD0F098C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06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68258" y="2341170"/>
            <a:ext cx="5489000" cy="6108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301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coöperaties (42%)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 houden zich bezig met energiebesparing: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Advisering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 door energiecoaches en/of energieprestatieadviseurs. Denk ook aan </a:t>
            </a: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warmtescans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Informatievoorziening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 d.m.v. bijeenkomsten, website, flyers, straatgesprekken.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NL" sz="1800" kern="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Acties en activiteiten om </a:t>
            </a:r>
            <a:r>
              <a:rPr lang="nl-NL" sz="1800" b="1" kern="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energiearmoede</a:t>
            </a:r>
            <a:r>
              <a:rPr lang="nl-NL" sz="1800" kern="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tegen te gaan.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nl-NL" sz="1800" kern="100">
              <a:solidFill>
                <a:schemeClr val="tx1"/>
              </a:solidFill>
              <a:effectLst/>
              <a:latin typeface="Open Sans"/>
              <a:ea typeface="Open Sans"/>
              <a:cs typeface="Open Sans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1800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Collectief energie besparen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3BC4B8-129F-3D65-9C4F-05F6CF968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6999514" y="2341170"/>
            <a:ext cx="4770469" cy="38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9F14AA1-809C-4F4B-3CCE-D89C8528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5156" y="307623"/>
            <a:ext cx="716341" cy="6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C7D0F7E-F976-5D69-F6B1-22C0A200B1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109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935529" y="2452576"/>
            <a:ext cx="5414471" cy="241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Collectieve inkoopacties 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van zonnepanelen of isolatiemateriaal.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1800" kern="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deze activiteiten werken de coöperaties vaak samen met de gemeente, energieleveranciers, energieloketten en andere partners.</a:t>
            </a:r>
            <a:endParaRPr lang="nl-NL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Collectief energie besparen</a:t>
            </a:r>
          </a:p>
        </p:txBody>
      </p:sp>
      <p:pic>
        <p:nvPicPr>
          <p:cNvPr id="2" name="Afbeelding 1" descr="Afbeelding met buitenshuis, hemel, gebouw, boot&#10;&#10;Automatisch gegenereerde beschrijving">
            <a:extLst>
              <a:ext uri="{FF2B5EF4-FFF2-40B4-BE49-F238E27FC236}">
                <a16:creationId xmlns:a16="http://schemas.microsoft.com/office/drawing/2014/main" id="{8D40E181-6044-2973-3479-52C892AD63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24" y="2452576"/>
            <a:ext cx="5142552" cy="38569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2257CAB-F811-E02B-AB64-92CC6E97AC95}"/>
              </a:ext>
            </a:extLst>
          </p:cNvPr>
          <p:cNvSpPr txBox="1"/>
          <p:nvPr/>
        </p:nvSpPr>
        <p:spPr>
          <a:xfrm>
            <a:off x="935529" y="5592838"/>
            <a:ext cx="5414471" cy="880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 voor meer info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hoofdstuk 2. Energiebesparing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de Lokale Energie Monitor</a:t>
            </a:r>
            <a:endParaRPr kumimoji="0" lang="nl-NL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5BAF1-ABC5-A0E0-86BF-5E8731E5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5156" y="307623"/>
            <a:ext cx="716341" cy="6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9D1B54-71C6-AF0D-F889-334025489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52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5BAF1-ABC5-A0E0-86BF-5E8731E5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5156" y="307623"/>
            <a:ext cx="716341" cy="6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9D1B54-71C6-AF0D-F889-334025489A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AC52645-F587-E180-3B49-5FC539216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70" y="875943"/>
            <a:ext cx="6458851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381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440228" y="4045198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3. Collectieve warmteprojecten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38C6A0-337E-5C0A-BE11-28AF0E8A56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943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480703"/>
            <a:ext cx="6104991" cy="270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energiecoöperaties en bewonersinitiatieven zijn bezig met een duurzaam warmteproject (aardgasvrij).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ontwikkelen een duurzame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collectieve warmtevoorziening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(meestal warmtenet).</a:t>
            </a:r>
          </a:p>
          <a:p>
            <a:endParaRPr lang="nl-NL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Op naar duurzame warmte</a:t>
            </a:r>
          </a:p>
        </p:txBody>
      </p:sp>
      <p:pic>
        <p:nvPicPr>
          <p:cNvPr id="3" name="Afbeelding 2" descr="Afbeelding met buitenshuis, gebouw, raam, huis&#10;&#10;Automatisch gegenereerde beschrijving">
            <a:extLst>
              <a:ext uri="{FF2B5EF4-FFF2-40B4-BE49-F238E27FC236}">
                <a16:creationId xmlns:a16="http://schemas.microsoft.com/office/drawing/2014/main" id="{EE412BB3-C317-2959-E331-CDC613D7FD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2658503"/>
            <a:ext cx="4981261" cy="33208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C2E261-1E05-6F7E-8797-84EB60CB9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BBBA246-F8CD-AA09-31BB-D628E520F7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571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935529" y="2649318"/>
            <a:ext cx="7180782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status van de projecten: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meeste zitten nog in een vroeg stadium.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collectieve warmtenetten zijn momenteel in gebruik en 3 worden er aangelegd.</a:t>
            </a:r>
            <a:endParaRPr lang="nl-NL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6F3746-2CC8-49EA-8A30-B4E92A2AC9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3" y="188091"/>
            <a:ext cx="1060495" cy="106049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68258" y="1475513"/>
            <a:ext cx="69703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Op naar duurzame warmte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6DB878-5FCD-4793-EF89-0D125E60F6CA}"/>
              </a:ext>
            </a:extLst>
          </p:cNvPr>
          <p:cNvSpPr txBox="1"/>
          <p:nvPr/>
        </p:nvSpPr>
        <p:spPr>
          <a:xfrm>
            <a:off x="935529" y="5592838"/>
            <a:ext cx="5414471" cy="880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 voor meer info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hoofdstuk 3. Collectieve warmte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de Lokale Energie Monitor</a:t>
            </a:r>
            <a:endParaRPr kumimoji="0" lang="nl-NL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Afbeelding 7" descr="Afbeelding met buitenshuis, pijp, grond, Fundering&#10;&#10;Automatisch gegenereerde beschrijving">
            <a:extLst>
              <a:ext uri="{FF2B5EF4-FFF2-40B4-BE49-F238E27FC236}">
                <a16:creationId xmlns:a16="http://schemas.microsoft.com/office/drawing/2014/main" id="{285A995F-0530-F332-B4FF-E527688E77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4790" y="2768339"/>
            <a:ext cx="3417824" cy="347343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86BE8B6-7755-141B-FF8D-E01E6E51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326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D1E2A6-AC0B-4AAA-2DC5-4F81E934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886F06-380B-9EDB-6648-E0829AE1EB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1AF370-1F9A-9BD5-95EE-6CCEF143E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43" y="1166781"/>
            <a:ext cx="7067767" cy="53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67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E2866C-6B2E-15F6-BC5A-6DBA4102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77E50F9-E7F3-1C22-9F78-8F7496F556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39A13F-99C4-AB2F-C87B-ECB00E71A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47" y="902355"/>
            <a:ext cx="8141570" cy="56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734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62825"/>
              </a:clrFrom>
              <a:clrTo>
                <a:srgbClr val="262825">
                  <a:alpha val="0"/>
                </a:srgbClr>
              </a:clrTo>
            </a:clrChang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0"/>
            <a:ext cx="12191999" cy="7264540"/>
          </a:xfrm>
          <a:prstGeom prst="rect">
            <a:avLst/>
          </a:prstGeom>
          <a:effectLst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48D0EDE-8938-1FAB-64D8-481307F80BFE}"/>
              </a:ext>
            </a:extLst>
          </p:cNvPr>
          <p:cNvSpPr txBox="1"/>
          <p:nvPr/>
        </p:nvSpPr>
        <p:spPr>
          <a:xfrm>
            <a:off x="1993236" y="3112214"/>
            <a:ext cx="9535885" cy="176458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sx="168000" sy="168000" algn="ctr" rotWithShape="0">
              <a:schemeClr val="tx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Belangrijkste feiten op een rij</a:t>
            </a:r>
          </a:p>
          <a:p>
            <a:pPr>
              <a:spcBef>
                <a:spcPts val="1000"/>
              </a:spcBef>
            </a:pPr>
            <a:r>
              <a:rPr lang="nl-NL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ource Sans Pro Black"/>
              </a:rPr>
              <a:t>Over de lokale energiebeweging in Nederland, </a:t>
            </a:r>
          </a:p>
          <a:p>
            <a:pPr>
              <a:spcBef>
                <a:spcPts val="1000"/>
              </a:spcBef>
            </a:pPr>
            <a:r>
              <a:rPr lang="nl-NL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ource Sans Pro Black"/>
              </a:rPr>
              <a:t>op basis van de Lokale Energie Monitor 2023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398" y="500040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5634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E2866C-6B2E-15F6-BC5A-6DBA4102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77E50F9-E7F3-1C22-9F78-8F7496F556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917F0B-D5B2-7916-9856-1237E041F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53" y="1109339"/>
            <a:ext cx="7125190" cy="51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123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68258" y="2768339"/>
            <a:ext cx="7658456" cy="324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Coöperatie Warmtenet Oost-Wageningen werkt sinds 2018 aan een warmtenet voor de Wageningse wijk </a:t>
            </a:r>
            <a:r>
              <a:rPr lang="nl-NL" sz="18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Benedenbuurt</a:t>
            </a:r>
            <a:r>
              <a:rPr lang="nl-NL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Het betreft een warmtenet op </a:t>
            </a:r>
            <a:r>
              <a:rPr lang="nl-NL" sz="18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middentemperatuur</a:t>
            </a:r>
            <a:r>
              <a:rPr lang="nl-NL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(70°C), gevoed door een luchtwarmtepompsysteem en warmtekoudeopslag (WKO).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 coöperatie heeft samen met de gemeente en warmteleverancier een warmtebedrijf opgericht in 2021: warmtebedrijf WOW.</a:t>
            </a:r>
          </a:p>
          <a:p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1145713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Warmtenet Oost-Wageningen (1/3)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990C12-34CC-4A1D-E65F-A164726D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AC639D2-C439-0E4E-80E5-7964E50D6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62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877599"/>
            <a:ext cx="6356419" cy="241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woningstichting en huurders doen mee.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samenwerkingsovereenkomst tussen de gemeente, WOW en warmteleverancier Kelvin is getekend.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onderzoeken die benodigd zijn voor de omgevingsvergunning lijken geen problemen op te werpen.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is een installateur geselecteerd.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F230B-B407-1697-6D95-20BE48B6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934267C-0F07-1932-0081-2CBE9045B5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94BF90A-66D8-9B96-E41D-91F40714CFF3}"/>
              </a:ext>
            </a:extLst>
          </p:cNvPr>
          <p:cNvSpPr txBox="1"/>
          <p:nvPr/>
        </p:nvSpPr>
        <p:spPr>
          <a:xfrm>
            <a:off x="854609" y="1494457"/>
            <a:ext cx="11457134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Warmtenet Oost-Wageningen (2/3)</a:t>
            </a:r>
          </a:p>
          <a:p>
            <a:r>
              <a:rPr lang="nl-NL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Mijlpalen </a:t>
            </a:r>
          </a:p>
        </p:txBody>
      </p:sp>
      <p:pic>
        <p:nvPicPr>
          <p:cNvPr id="1026" name="Picture 2" descr="Benedenbuurt Wageningen warmtenet">
            <a:extLst>
              <a:ext uri="{FF2B5EF4-FFF2-40B4-BE49-F238E27FC236}">
                <a16:creationId xmlns:a16="http://schemas.microsoft.com/office/drawing/2014/main" id="{DBA1A23B-D53D-252A-3863-CDEB15C9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8" y="2958872"/>
            <a:ext cx="4552887" cy="19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4394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10" y="2877599"/>
            <a:ext cx="5506862" cy="1882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volgende stap is het maken van woningopnames voor het vaststellen van de aansluitroute naar woningen.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Vervolgens zal in 2024 gelijktijdig met de rioleringsvervanging het warmtenet worden aangelegd.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34AC3B-7433-F34C-ECF6-C4E2580A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D6941C6-F2FD-1EE7-8BEA-71742F24E8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7FAA1BF-8E4A-3B43-CED4-654A96237230}"/>
              </a:ext>
            </a:extLst>
          </p:cNvPr>
          <p:cNvSpPr txBox="1"/>
          <p:nvPr/>
        </p:nvSpPr>
        <p:spPr>
          <a:xfrm>
            <a:off x="854609" y="1494457"/>
            <a:ext cx="11457134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Warmtenet Oost-Wageningen (3/3)</a:t>
            </a:r>
          </a:p>
          <a:p>
            <a:r>
              <a:rPr lang="nl-NL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Uitvoering kan beginnen </a:t>
            </a:r>
          </a:p>
        </p:txBody>
      </p:sp>
      <p:pic>
        <p:nvPicPr>
          <p:cNvPr id="2050" name="Picture 2" descr="Benedenbuurt Wageningen">
            <a:extLst>
              <a:ext uri="{FF2B5EF4-FFF2-40B4-BE49-F238E27FC236}">
                <a16:creationId xmlns:a16="http://schemas.microsoft.com/office/drawing/2014/main" id="{6A86E557-CCF8-F92A-EC8E-D2DEC97F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47" y="2877599"/>
            <a:ext cx="4700811" cy="20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8142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29229" y="1122363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79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4. Collectieve zonprojecten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94C3B3-17DE-BB14-2ABB-12A9EB4285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9146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448520"/>
            <a:ext cx="7178346" cy="423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Met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146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nieuwe collectieve zonprojecten van coöperaties is het totale vermogen in 2023 toegenomen met 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147,6 MW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(+15%) 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totaal hebben de coöperaties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1.255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collectieve zonprojecten gerealiseerd sinds 2008.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Er is nu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319,1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MWp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collectief zonvermogen operationeel.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Vergelijkbaar met het elektriciteitsverbruik van bijna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95.700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huishoudens.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Grotendeels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zon-op-dak.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7,7% van de projecten is op grond, enkele op water.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448520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5878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Coöperatief opgewekte zonne-energie</a:t>
            </a:r>
          </a:p>
        </p:txBody>
      </p:sp>
      <p:pic>
        <p:nvPicPr>
          <p:cNvPr id="4" name="Picture 2" descr="white and blue cloudy sky">
            <a:extLst>
              <a:ext uri="{FF2B5EF4-FFF2-40B4-BE49-F238E27FC236}">
                <a16:creationId xmlns:a16="http://schemas.microsoft.com/office/drawing/2014/main" id="{9B1835AD-0879-C920-E15E-10327BF4D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"/>
          <a:stretch/>
        </p:blipFill>
        <p:spPr bwMode="auto">
          <a:xfrm>
            <a:off x="8104737" y="2448520"/>
            <a:ext cx="3219005" cy="390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Zonnepanelen silhouet">
            <a:extLst>
              <a:ext uri="{FF2B5EF4-FFF2-40B4-BE49-F238E27FC236}">
                <a16:creationId xmlns:a16="http://schemas.microsoft.com/office/drawing/2014/main" id="{B9897DFC-4E58-77BA-C011-20C09CFBB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776" y="206945"/>
            <a:ext cx="917542" cy="9175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5B1E873-EFD1-219C-EB05-24DCE5C833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44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06452" y="2286560"/>
            <a:ext cx="8642347" cy="368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Tussen de provincies is een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groot verschil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het aantal en omvang van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projecten.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1,4</a:t>
            </a:r>
            <a:r>
              <a:rPr lang="nl-NL" sz="1800" b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nl-NL" sz="18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het totale zonvermogen in Nederland is in eigendom van een lokale coöperatie. Bij overige zonneprojecten kan er wel sprake zijn van bijvoorbeeld financiële participatie door de lokale gemeenschap.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Al 10 jaar leren allerlei partijen van de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ervaringen van de energiecoöperaties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, en baseren daar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wet- en regelgeving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op. Bijvoorbeeld de rijkssubsidies SCE en SDE.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100165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Coöperatief opgewekte zonne-energie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A0B58EC-D122-B910-6601-D9AC433DC1C7}"/>
              </a:ext>
            </a:extLst>
          </p:cNvPr>
          <p:cNvSpPr txBox="1"/>
          <p:nvPr/>
        </p:nvSpPr>
        <p:spPr>
          <a:xfrm>
            <a:off x="1059510" y="6120521"/>
            <a:ext cx="981169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 voor meer info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hoofdstuk 4. Collectieve zon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de Lokale Energie Monitor</a:t>
            </a:r>
            <a:endParaRPr kumimoji="0" lang="nl-NL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Graphic 4" descr="Zonnepanelen silhouet">
            <a:extLst>
              <a:ext uri="{FF2B5EF4-FFF2-40B4-BE49-F238E27FC236}">
                <a16:creationId xmlns:a16="http://schemas.microsoft.com/office/drawing/2014/main" id="{F233A080-5783-2820-7B0B-67A137A9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776" y="188091"/>
            <a:ext cx="917542" cy="91754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8042949-37D7-D659-E142-A650D8A0A6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40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Zonnepanelen silhouet">
            <a:extLst>
              <a:ext uri="{FF2B5EF4-FFF2-40B4-BE49-F238E27FC236}">
                <a16:creationId xmlns:a16="http://schemas.microsoft.com/office/drawing/2014/main" id="{7539F241-E037-EAB1-B17F-E9384BB81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776" y="188091"/>
            <a:ext cx="917542" cy="9175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E7C74A7-0EB7-6055-F826-F6D69C8676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9C86B6-E409-AEC5-C126-571D3F28A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81963"/>
            <a:ext cx="8077827" cy="55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141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Zonnepanelen silhouet">
            <a:extLst>
              <a:ext uri="{FF2B5EF4-FFF2-40B4-BE49-F238E27FC236}">
                <a16:creationId xmlns:a16="http://schemas.microsoft.com/office/drawing/2014/main" id="{988DC59E-4C06-31CA-09AB-F1867A561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776" y="188091"/>
            <a:ext cx="917542" cy="9175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5D86DB7-03F1-36C2-0CAB-E18000AF75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A50FA61-1689-4321-45AB-7D95DEA80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20" y="1105633"/>
            <a:ext cx="7949365" cy="53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9871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39518"/>
            <a:ext cx="1113011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endParaRPr lang="nl-NL" sz="3600" b="1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730781"/>
            <a:ext cx="10556908" cy="46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800" i="1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Zonnepanelen silhouet">
            <a:extLst>
              <a:ext uri="{FF2B5EF4-FFF2-40B4-BE49-F238E27FC236}">
                <a16:creationId xmlns:a16="http://schemas.microsoft.com/office/drawing/2014/main" id="{447386C2-6025-CD82-4173-D8822D848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776" y="188091"/>
            <a:ext cx="917542" cy="9175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A169195-9DD4-44B7-65BC-72515BF6E9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5145E7-7486-83E4-9C27-83974E25A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820989"/>
            <a:ext cx="8380593" cy="57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483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6F3746-2CC8-49EA-8A30-B4E92A2AC9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53" y="188091"/>
            <a:ext cx="1060495" cy="106049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72440"/>
            <a:ext cx="82791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sz="3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542626"/>
            <a:ext cx="11054292" cy="3372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Burgercollectieven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Energiebesparing</a:t>
            </a:r>
          </a:p>
          <a:p>
            <a:pPr marL="342900" indent="-342900"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</a:rPr>
              <a:t>Collectieve warmteprojecten</a:t>
            </a:r>
            <a:endParaRPr lang="nl-NL" dirty="0">
              <a:solidFill>
                <a:schemeClr val="tx1"/>
              </a:solidFill>
              <a:latin typeface="Open Sans"/>
            </a:endParaRPr>
          </a:p>
          <a:p>
            <a:pPr marL="342900" indent="-342900"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Collectieve zonprojecten</a:t>
            </a: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Collectieve windprojecten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Financieel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Knelpunten</a:t>
            </a:r>
            <a:endParaRPr lang="nl-NL" sz="1800" b="1" kern="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Ontwikkelingen</a:t>
            </a:r>
            <a:endParaRPr lang="nl-NL" sz="1800" b="1" kern="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nlinemedia 2" title="Lokale Energie Monitor 2023">
            <a:hlinkClick r:id="" action="ppaction://media"/>
            <a:extLst>
              <a:ext uri="{FF2B5EF4-FFF2-40B4-BE49-F238E27FC236}">
                <a16:creationId xmlns:a16="http://schemas.microsoft.com/office/drawing/2014/main" id="{C3D39DDA-65DE-1F33-729F-66F40A3991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61654" y="2668352"/>
            <a:ext cx="4685317" cy="264720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41A394A-9C17-F9E5-CC73-93BDE6DCA3FE}"/>
              </a:ext>
            </a:extLst>
          </p:cNvPr>
          <p:cNvSpPr txBox="1"/>
          <p:nvPr/>
        </p:nvSpPr>
        <p:spPr>
          <a:xfrm>
            <a:off x="6540083" y="5395382"/>
            <a:ext cx="504231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Video Lokale Energie Monitor 2023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6"/>
              </a:rPr>
              <a:t>https://www.youtube.com/watch?v=90Kra8KXBgM</a:t>
            </a:r>
            <a:r>
              <a:rPr lang="nl-NL" i="1" dirty="0"/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464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877599"/>
            <a:ext cx="6912004" cy="29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Coöperatie Enschede Energie is een van de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meest productieve zoncoöperaties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Nederland.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teller staat op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 zonnedaken en 3 zonneparken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coöperatie werkt aan vijf nieuwe zonnedaken verwacht die in 2024 in productie te nemen.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Enschede Energie</a:t>
            </a:r>
          </a:p>
          <a:p>
            <a:r>
              <a:rPr lang="nl-NL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29 zonnedaken</a:t>
            </a:r>
            <a:endParaRPr sz="3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F50391-76A7-9D3B-0528-E11358CB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26" y="2958872"/>
            <a:ext cx="3724814" cy="24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F808088-D4F3-B755-23FB-E96F1B044F4F}"/>
              </a:ext>
            </a:extLst>
          </p:cNvPr>
          <p:cNvSpPr txBox="1"/>
          <p:nvPr/>
        </p:nvSpPr>
        <p:spPr>
          <a:xfrm>
            <a:off x="9078301" y="5484830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 Enschede Energie</a:t>
            </a:r>
          </a:p>
        </p:txBody>
      </p:sp>
      <p:pic>
        <p:nvPicPr>
          <p:cNvPr id="4" name="Graphic 3" descr="Zonnepanelen silhouet">
            <a:extLst>
              <a:ext uri="{FF2B5EF4-FFF2-40B4-BE49-F238E27FC236}">
                <a16:creationId xmlns:a16="http://schemas.microsoft.com/office/drawing/2014/main" id="{87B545BB-152D-5ECD-AFCB-979EF7EEC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776" y="188091"/>
            <a:ext cx="917542" cy="9175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58E25A4-7CB4-AACC-3DFB-C1EE66CF8B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818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54629" y="1600200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6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5. Collectieve windprojecten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998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68257" y="2768339"/>
            <a:ext cx="7450243" cy="4221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2023 kwam er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21,7 MW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coöperatieve windenergie bij </a:t>
            </a:r>
            <a:b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</a:b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(+ 6,9%)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 Hiervoor zijn drie windparken en twee dorpsmolens nieuw in productie genomen.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Energiecoöperaties wekken nu samen voor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358.000 huishoudens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windenergie op. 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4,9%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van het wind-op-landvermogen in Nederland is coöperatief.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verhouding neemt niet coöperatief wind-op-land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sneller toe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dan coöperatieve wind-projecten. 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10" y="1494457"/>
            <a:ext cx="726613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Coöperatief opgewekte windenergie</a:t>
            </a:r>
          </a:p>
        </p:txBody>
      </p:sp>
      <p:pic>
        <p:nvPicPr>
          <p:cNvPr id="3" name="Afbeelding 2" descr="Afbeelding met buitenshuis, water, hemel, schip&#10;&#10;Automatisch gegenereerde beschrijving">
            <a:extLst>
              <a:ext uri="{FF2B5EF4-FFF2-40B4-BE49-F238E27FC236}">
                <a16:creationId xmlns:a16="http://schemas.microsoft.com/office/drawing/2014/main" id="{27A1AF4E-7657-0264-1A7E-DF2A4143E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6532" y="2958872"/>
            <a:ext cx="2928222" cy="3398741"/>
          </a:xfrm>
          <a:prstGeom prst="rect">
            <a:avLst/>
          </a:prstGeom>
        </p:spPr>
      </p:pic>
      <p:pic>
        <p:nvPicPr>
          <p:cNvPr id="4" name="Graphic 3" descr="Windturbines silhouet">
            <a:extLst>
              <a:ext uri="{FF2B5EF4-FFF2-40B4-BE49-F238E27FC236}">
                <a16:creationId xmlns:a16="http://schemas.microsoft.com/office/drawing/2014/main" id="{0398EAD3-A49C-3764-37D5-811C01B39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B692C86-B6DB-76BB-1348-A8BBB00344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54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19863" y="2768339"/>
            <a:ext cx="6339210" cy="3677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Groot verschil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situatie tussen de verschillende provincies.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De oudste en grootste coöperaties die zich bezig houden met wind, zijn inmiddels zo’n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dertig jaar oud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en beheren soms meerdere windparken. 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Er zijn ook kleine coöperaties die slechts één dorpsmolen beheren.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10" y="1494457"/>
            <a:ext cx="727702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Coöperatief opgewekte windenergie</a:t>
            </a:r>
          </a:p>
        </p:txBody>
      </p:sp>
      <p:pic>
        <p:nvPicPr>
          <p:cNvPr id="3" name="Afbeelding 2" descr="Afbeelding met buitenshuis, hemel, kleding, persoon&#10;&#10;Automatisch gegenereerde beschrijving">
            <a:extLst>
              <a:ext uri="{FF2B5EF4-FFF2-40B4-BE49-F238E27FC236}">
                <a16:creationId xmlns:a16="http://schemas.microsoft.com/office/drawing/2014/main" id="{FD51965A-CE82-0ADB-AD8E-513EA9634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943" y="1671256"/>
            <a:ext cx="4217140" cy="417670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EB7F850-4B33-5B88-E9FE-65F0DD766064}"/>
              </a:ext>
            </a:extLst>
          </p:cNvPr>
          <p:cNvSpPr txBox="1"/>
          <p:nvPr/>
        </p:nvSpPr>
        <p:spPr>
          <a:xfrm>
            <a:off x="816992" y="6162249"/>
            <a:ext cx="7560569" cy="4646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 voor meer info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hoofdstuk 5. </a:t>
            </a:r>
            <a:r>
              <a:rPr lang="nl-NL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Wind</a:t>
            </a:r>
            <a:r>
              <a:rPr lang="nl-NL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 Lokale Energie Monitor</a:t>
            </a:r>
            <a:endParaRPr kumimoji="0" lang="nl-NL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E8B09C28-B2AC-AA0D-D8E9-9152626E9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CC93080-DBBA-602E-BECA-64926D5405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741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B619B990-8E04-A355-3CBA-5729917D3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FE9324F-E17F-880E-79DC-95B764C11F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060B97-FE68-4FD7-0CAC-4A3110444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81" y="967766"/>
            <a:ext cx="8195357" cy="56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873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604238EC-2965-C3D6-FA34-4C995248F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7996A92-EEC4-FE86-523F-F723F836BC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9AE09EB-EB62-75C9-9856-061A14835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994433"/>
            <a:ext cx="8201659" cy="54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5094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32B99118-AFA4-81D7-D708-BC6B5397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9B5A99B-3484-248D-DDF6-DE0E068EFA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FE7A37-8292-D598-4A40-0ABD82278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61" y="1197429"/>
            <a:ext cx="7839598" cy="53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685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877599"/>
            <a:ext cx="6460591" cy="37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van 3 windmolens die in 2023 zijn gerealiseerd.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Uitzonderlijk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korte doorlooptijd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+/- 6 jaar. Dat is 2 tot 3 jaar sneller dan gemiddeld in Nederland.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Aanleiding: gemeente Staphorst werd door provincie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verplicht om 12 MW wind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realiseren.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groep burgers, agrariërs en ondernemers richtte de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coöperatie Wij Duurzaam Staphorst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en kwam met plan voor een windproject.  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403816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Windpark Bovenwind (1/3)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Staphorst, Overijssel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0177D6C-AB49-F68A-B4D9-5FA2AB19B123}"/>
              </a:ext>
            </a:extLst>
          </p:cNvPr>
          <p:cNvSpPr txBox="1"/>
          <p:nvPr/>
        </p:nvSpPr>
        <p:spPr>
          <a:xfrm>
            <a:off x="8485632" y="4810015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 Wij Duurzaam Staphorst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70D1CAC-8F2B-6527-EBED-F808EF84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54" y="3065548"/>
            <a:ext cx="4679276" cy="17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Windturbines silhouet">
            <a:extLst>
              <a:ext uri="{FF2B5EF4-FFF2-40B4-BE49-F238E27FC236}">
                <a16:creationId xmlns:a16="http://schemas.microsoft.com/office/drawing/2014/main" id="{C0F71880-4E16-6183-B03B-4AAD8BD64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3270E2D-6C7A-690A-C0AE-2738DADD46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4306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3149405"/>
            <a:ext cx="5876391" cy="337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“Als het dan moet, dan doen we het zelf”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Doel: de winst binnen de gemeentegrenzen houden.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Samenwerking met Waterschap Drents Overijsselse Delta.</a:t>
            </a:r>
          </a:p>
          <a:p>
            <a:pPr>
              <a:lnSpc>
                <a:spcPct val="150000"/>
              </a:lnSpc>
            </a:pPr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61527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Windpark Bovenwind (2/3)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Staphorst, Overijssel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9A0A0AE9-51F9-A914-6785-B0B99797E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3" name="Picture 2" descr="Windpark Bovenwind Staphorst">
            <a:extLst>
              <a:ext uri="{FF2B5EF4-FFF2-40B4-BE49-F238E27FC236}">
                <a16:creationId xmlns:a16="http://schemas.microsoft.com/office/drawing/2014/main" id="{C99E2369-8DB4-9ED7-D302-1916B8C08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49" y="2941368"/>
            <a:ext cx="4900023" cy="18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B1BE104-0F3C-976C-6BA1-D8CE088A6F50}"/>
              </a:ext>
            </a:extLst>
          </p:cNvPr>
          <p:cNvSpPr txBox="1"/>
          <p:nvPr/>
        </p:nvSpPr>
        <p:spPr>
          <a:xfrm>
            <a:off x="8511141" y="4768131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 Wij Duurzaam Staphorst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C66D71-F0CA-9F0C-9EF7-BC7CB387BA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797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877599"/>
            <a:ext cx="5876391" cy="238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windpark is 100% lokaal eigendom: 80% van de burgercoöperatie en 20% van het waterschap. Samen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lokaal eigendom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Inwoners zegden 3,6 miljoen euro toe.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wordt in de loop van 2023 gerealiseerd.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468967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Windpark Bovenwind (3/3)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Staphorst, Overijssel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94F32AAC-6107-7929-2860-5127A33DB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1B96893-510A-4522-6EC5-CF3DCE1725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48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4206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54629" y="3509211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1. Burgercollectieven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1987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877599"/>
            <a:ext cx="6460591" cy="2797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twee windmolens zijn sinds oktober 2023 operationeel.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coöperaties het Vlaardings Energie Collectief (VEC) en De Windvogel zijn samen 100% eigenaar.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 produceren de twee windmolens genoeg stroom voor 20% van de </a:t>
            </a:r>
            <a:r>
              <a:rPr lang="nl-NL" sz="180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Vlaardingers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587839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Voorbeeld: Windpark Oeverwind (1/2)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Open Sans"/>
                <a:cs typeface="Arial"/>
              </a:rPr>
              <a:t>Vlaardingen, Zuid-Holland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Open Sans"/>
              <a:cs typeface="Arial"/>
            </a:endParaRPr>
          </a:p>
        </p:txBody>
      </p:sp>
      <p:pic>
        <p:nvPicPr>
          <p:cNvPr id="3" name="Graphic 2" descr="Windturbines silhouet">
            <a:extLst>
              <a:ext uri="{FF2B5EF4-FFF2-40B4-BE49-F238E27FC236}">
                <a16:creationId xmlns:a16="http://schemas.microsoft.com/office/drawing/2014/main" id="{7F1C8BA7-89D5-D4B3-9D09-FB3C70186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56BDB11-DBDD-06DA-94BF-6630436DF2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 descr="Afbeelding met generator, apparaat, windmolen, hemel&#10;&#10;Automatisch gegenereerde beschrijving">
            <a:extLst>
              <a:ext uri="{FF2B5EF4-FFF2-40B4-BE49-F238E27FC236}">
                <a16:creationId xmlns:a16="http://schemas.microsoft.com/office/drawing/2014/main" id="{33FF86EF-955D-A7EE-B040-21070866CF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90" y="3020247"/>
            <a:ext cx="3567165" cy="23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3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10" y="2877599"/>
            <a:ext cx="6923578" cy="266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is 1 miljoen euro aan participaties opgehaald door leden van beide coöperaties.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windpark draagt bij aan de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natuurontwikkeling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het Oeverbos via Natuurwind, een samenwerking tussen energiecoöperaties en Staatsbosbeheer, en aan een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omgevingsfonds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(tenminste € 0,50 per MWh/jaar).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61527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Voorbeeld: Windpark Oeverwind 2/2)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Open Sans"/>
                <a:cs typeface="Arial"/>
              </a:rPr>
              <a:t>Vlaardingen, Zuid-Holland</a:t>
            </a:r>
            <a:endParaRPr lang="nl-NL" sz="3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Open Sans"/>
              <a:cs typeface="Arial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50A36F12-5C34-5B08-E23B-9E813EE9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C318C0-801D-5FE4-E75A-32BA86B853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5" name="Afbeelding 4" descr="Afbeelding met hemel, generator, apparaat, windmolen&#10;&#10;Automatisch gegenereerde beschrijving">
            <a:extLst>
              <a:ext uri="{FF2B5EF4-FFF2-40B4-BE49-F238E27FC236}">
                <a16:creationId xmlns:a16="http://schemas.microsoft.com/office/drawing/2014/main" id="{94F9DF81-49FA-D8F3-0977-3A9DCF70CF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4" y="2980131"/>
            <a:ext cx="3545036" cy="27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7431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03268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25600" y="4429919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2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6. Financieel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7825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8233" y="2301888"/>
            <a:ext cx="9949467" cy="381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Een deel van de opbrengsten van collectieve zonnedaken, -parken en windmolens worden in een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omgevingsfonds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gezet. 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De opbrengsten van omgevingsfondsen zijn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gemiddeld € 0,5 tot € 1 miljoen per jaar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Ook nemen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provinciale fondsen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steeds vaker een actieve financieringsrol op zich. Hiermee wordt bancaire financiering makkelijker. In 2023 is het Brabants Ontwikkelfonds Duurzame Energie (BODE) opengesteld.</a:t>
            </a:r>
            <a:endParaRPr lang="nl-NL" sz="18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Steeds vaker: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projecten met minimale of geen ledeninleg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 Speciaal ook voor mensen met smalle beurs.</a:t>
            </a:r>
            <a:endParaRPr lang="nl-NL" sz="18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financiële plaatje</a:t>
            </a:r>
          </a:p>
        </p:txBody>
      </p:sp>
      <p:pic>
        <p:nvPicPr>
          <p:cNvPr id="4" name="Graphic 3" descr="Munten silhouet">
            <a:extLst>
              <a:ext uri="{FF2B5EF4-FFF2-40B4-BE49-F238E27FC236}">
                <a16:creationId xmlns:a16="http://schemas.microsoft.com/office/drawing/2014/main" id="{FF8C7125-2C6F-B1EE-FE48-64BEA1BF7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226013"/>
            <a:ext cx="820290" cy="82029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1D1BBF9-C870-F6F1-BC60-3E80EBF8E2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837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935529" y="2596045"/>
            <a:ext cx="5633595" cy="3016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kern="100">
                <a:effectLst/>
                <a:latin typeface="Open Sans"/>
                <a:ea typeface="Open Sans"/>
                <a:cs typeface="Open Sans"/>
              </a:rPr>
              <a:t>Voor duurzame energieprojecten is </a:t>
            </a:r>
            <a:r>
              <a:rPr lang="nl-NL" sz="1800" b="1" kern="100">
                <a:effectLst/>
                <a:latin typeface="Open Sans"/>
                <a:ea typeface="Open Sans"/>
                <a:cs typeface="Open Sans"/>
              </a:rPr>
              <a:t>geld van leden nodig</a:t>
            </a:r>
            <a:r>
              <a:rPr lang="nl-NL" b="1" kern="100">
                <a:latin typeface="Open Sans"/>
                <a:ea typeface="Open Sans"/>
                <a:cs typeface="Open Sans"/>
              </a:rPr>
              <a:t> (eigen vermogen)</a:t>
            </a:r>
            <a:r>
              <a:rPr lang="nl-NL" kern="100">
                <a:latin typeface="Open Sans"/>
                <a:ea typeface="Open Sans"/>
                <a:cs typeface="Open Sans"/>
              </a:rPr>
              <a:t>. We schatten in dat er tot nu toe</a:t>
            </a:r>
            <a:r>
              <a:rPr lang="nl-NL" b="1" kern="100">
                <a:latin typeface="Open Sans"/>
                <a:ea typeface="Open Sans"/>
                <a:cs typeface="Open Sans"/>
              </a:rPr>
              <a:t> €166 miljoen</a:t>
            </a:r>
            <a:r>
              <a:rPr lang="nl-NL" kern="100">
                <a:latin typeface="Open Sans"/>
                <a:ea typeface="Open Sans"/>
                <a:cs typeface="Open Sans"/>
              </a:rPr>
              <a:t> is opgehaald voor alle gerealiseerde wind- en zonprojecten.</a:t>
            </a:r>
            <a:endParaRPr lang="nl-NL" sz="1800" kern="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kern="100">
                <a:latin typeface="Open Sans"/>
                <a:ea typeface="Open Sans"/>
                <a:cs typeface="Open Sans"/>
              </a:rPr>
              <a:t>Er</a:t>
            </a:r>
            <a:r>
              <a:rPr lang="nl-NL" sz="1800" kern="100">
                <a:effectLst/>
                <a:latin typeface="Open Sans"/>
                <a:ea typeface="Open Sans"/>
                <a:cs typeface="Open Sans"/>
              </a:rPr>
              <a:t> zijn projecten waarbij juist mensen met een laag inkomen </a:t>
            </a:r>
            <a:r>
              <a:rPr lang="nl-NL" sz="1800" b="1" kern="100">
                <a:effectLst/>
                <a:latin typeface="Open Sans"/>
                <a:ea typeface="Open Sans"/>
                <a:cs typeface="Open Sans"/>
              </a:rPr>
              <a:t>instappen. </a:t>
            </a:r>
            <a:br>
              <a:rPr lang="nl-N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financiële plaatje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6DB878-5FCD-4793-EF89-0D125E60F6CA}"/>
              </a:ext>
            </a:extLst>
          </p:cNvPr>
          <p:cNvSpPr txBox="1"/>
          <p:nvPr/>
        </p:nvSpPr>
        <p:spPr>
          <a:xfrm>
            <a:off x="935529" y="5475077"/>
            <a:ext cx="783068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Zie voor meer info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hoofdstuk 6.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Financieel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de Lokale Energie Monitor</a:t>
            </a:r>
            <a:endParaRPr kumimoji="0" lang="nl-NL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Open Sans"/>
              <a:ea typeface="Open Sans"/>
              <a:cs typeface="Open Sans"/>
              <a:sym typeface="Calibri"/>
            </a:endParaRPr>
          </a:p>
        </p:txBody>
      </p:sp>
      <p:pic>
        <p:nvPicPr>
          <p:cNvPr id="2" name="Graphic 1" descr="Munten silhouet">
            <a:extLst>
              <a:ext uri="{FF2B5EF4-FFF2-40B4-BE49-F238E27FC236}">
                <a16:creationId xmlns:a16="http://schemas.microsoft.com/office/drawing/2014/main" id="{B8FEADCE-6725-65FD-3D28-33CA73EDD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248" y="226013"/>
            <a:ext cx="820290" cy="8202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FAD6640-3786-4D24-6377-B5DCC3ABFA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1DFDCFBD-BCBB-467F-2855-6D98524C63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59" y="2388554"/>
            <a:ext cx="3960089" cy="26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7977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E9324F-E17F-880E-79DC-95B764C11F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7" name="Graphic 6" descr="Munten silhouet">
            <a:extLst>
              <a:ext uri="{FF2B5EF4-FFF2-40B4-BE49-F238E27FC236}">
                <a16:creationId xmlns:a16="http://schemas.microsoft.com/office/drawing/2014/main" id="{BF0B90D5-E104-19BC-0C2D-B5614FFA0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9620" y="226013"/>
            <a:ext cx="820290" cy="820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67B7A-DC07-1764-2609-366324CB5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58" y="1046326"/>
            <a:ext cx="6996744" cy="52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481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E9324F-E17F-880E-79DC-95B764C11F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7" name="Graphic 6" descr="Munten silhouet">
            <a:extLst>
              <a:ext uri="{FF2B5EF4-FFF2-40B4-BE49-F238E27FC236}">
                <a16:creationId xmlns:a16="http://schemas.microsoft.com/office/drawing/2014/main" id="{BF0B90D5-E104-19BC-0C2D-B5614FFA0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9620" y="226013"/>
            <a:ext cx="820290" cy="820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75E433-C689-F111-B8B6-5B82E05C9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08" y="1046303"/>
            <a:ext cx="6877680" cy="53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591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1006084" y="2643082"/>
            <a:ext cx="7370271" cy="3272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72%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van de collectieve zonprojecten maakt gebruik van de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SCE en de oude PCR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 In 2023 zijn er meer SCE beschikkingen aangevraagd en verleend dan in 2022, maar zijn er minder projecten gerealiseerd.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20%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van de (grotere) collectieve zonprojecten maakt gebruik van de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SDE++.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Nieuw in 2023: een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ontwikkelfonds voor warmteprojecten.</a:t>
            </a:r>
            <a:endParaRPr lang="nl-NL" sz="18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Subsidies</a:t>
            </a:r>
          </a:p>
        </p:txBody>
      </p:sp>
      <p:pic>
        <p:nvPicPr>
          <p:cNvPr id="4" name="Graphic 3" descr="Munten silhouet">
            <a:extLst>
              <a:ext uri="{FF2B5EF4-FFF2-40B4-BE49-F238E27FC236}">
                <a16:creationId xmlns:a16="http://schemas.microsoft.com/office/drawing/2014/main" id="{FF8C7125-2C6F-B1EE-FE48-64BEA1BF7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226013"/>
            <a:ext cx="820290" cy="82029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1D1BBF9-C870-F6F1-BC60-3E80EBF8E2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48518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8" y="2877599"/>
            <a:ext cx="7184491" cy="366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Rijne Energie wil met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4 windmolens 27.000 huishoudens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van stroom voorzien. Rijne Energie heeft meer dan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900 leden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Voor de projectontwikkeling na de vergunningverlening heeft Rijne Energie in 2023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binnen twee weken tijd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€365.000 binnengehaald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, bijeengebracht door meer dan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450 personen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Conclusie: zelfs voor de risicovolle investeringsfase zijn mensen bereid mee te investeren.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Rijne Energie(1/2)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Utrecht, Utrecht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2" name="Graphic 1" descr="Munten silhouet">
            <a:extLst>
              <a:ext uri="{FF2B5EF4-FFF2-40B4-BE49-F238E27FC236}">
                <a16:creationId xmlns:a16="http://schemas.microsoft.com/office/drawing/2014/main" id="{E0910843-59D9-2120-315D-E04A613C8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226013"/>
            <a:ext cx="820290" cy="8202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3E352D6-FA25-DDCF-7E13-50FD4F9D23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EC9476F-2F9C-37BC-E18B-37FDC20D3596}"/>
              </a:ext>
            </a:extLst>
          </p:cNvPr>
          <p:cNvSpPr txBox="1"/>
          <p:nvPr/>
        </p:nvSpPr>
        <p:spPr>
          <a:xfrm>
            <a:off x="9225489" y="4645541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nl-NL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</a:t>
            </a:r>
            <a:r>
              <a:rPr lang="nl-NL" sz="1200" i="1" dirty="0"/>
              <a:t> </a:t>
            </a:r>
            <a:r>
              <a:rPr lang="nl-NL" sz="1200" i="1" dirty="0">
                <a:ea typeface="+mn-lt"/>
                <a:cs typeface="+mn-lt"/>
              </a:rPr>
              <a:t>rijne-energie.nl</a:t>
            </a:r>
            <a:endParaRPr kumimoji="0" lang="nl-NL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4C88D-A23A-6CBB-291F-AC49F0B1DE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38" y="3053620"/>
            <a:ext cx="3706311" cy="15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068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64015" y="2764711"/>
            <a:ext cx="6786851" cy="362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Gestart in 2023. Als provinciaal ontwikkelfonds financieren ze ontwikkelkosten van projecten van energiecoöperaties. Het is onderdeel van Energiefonds Brabant (EFB) en wordt beheerd door de Brabantse Ontwikkelmaatschappij (BOM).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Voor een lening moet een project aan een aantal eisen voldoen: rechtsvorm, ten minste 50% lokaal eigendom, zicht op vergunning, aansluiting en grondpositie.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Er is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€ 2.000.000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ontwikkelkapitaal beschikbaar.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65982" y="1494457"/>
            <a:ext cx="1092511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BODE</a:t>
            </a:r>
            <a:b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Brabants Ontwikkelfonds Duurzame Energie</a:t>
            </a:r>
          </a:p>
        </p:txBody>
      </p:sp>
      <p:pic>
        <p:nvPicPr>
          <p:cNvPr id="2" name="Graphic 1" descr="Munten silhouet">
            <a:extLst>
              <a:ext uri="{FF2B5EF4-FFF2-40B4-BE49-F238E27FC236}">
                <a16:creationId xmlns:a16="http://schemas.microsoft.com/office/drawing/2014/main" id="{932EC08F-9CCA-1497-B055-2D63C554F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226013"/>
            <a:ext cx="820290" cy="82029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F1AAB8A-0FDE-5E77-4296-1E2B6427AC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7" name="Afbeelding 6" descr="Afbeelding met buitenshuis, hemel, wolk, gras&#10;&#10;Automatisch gegenereerde beschrijving">
            <a:extLst>
              <a:ext uri="{FF2B5EF4-FFF2-40B4-BE49-F238E27FC236}">
                <a16:creationId xmlns:a16="http://schemas.microsoft.com/office/drawing/2014/main" id="{8D2F0CE6-34E4-9A53-A612-A3B0B21FE6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01" y="2958872"/>
            <a:ext cx="3639497" cy="24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228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72440"/>
            <a:ext cx="943957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energie-initiatieven in Nederland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542626"/>
            <a:ext cx="5248578" cy="4204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ruim tien jaar een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stevige beweging.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714 burgerinitiatieven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rechtsvorm (coöperatie/stichting) in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Nóg minstens 700 overige bewonersinitiatieven.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89%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gemeenten is een energiecoöperatie actief.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totaal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131.180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bereik blijft groeien.</a:t>
            </a:r>
          </a:p>
          <a:p>
            <a:endParaRPr lang="nl-NL" sz="1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 descr="Afbeelding met hemel, kleding, buitenshuis, schoeisel&#10;&#10;Automatisch gegenereerde beschrijving">
            <a:extLst>
              <a:ext uri="{FF2B5EF4-FFF2-40B4-BE49-F238E27FC236}">
                <a16:creationId xmlns:a16="http://schemas.microsoft.com/office/drawing/2014/main" id="{EE93A6F3-3322-837C-EC67-95AD2BDB53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98" y="2670048"/>
            <a:ext cx="4273307" cy="2843784"/>
          </a:xfrm>
          <a:prstGeom prst="rect">
            <a:avLst/>
          </a:prstGeom>
        </p:spPr>
      </p:pic>
      <p:pic>
        <p:nvPicPr>
          <p:cNvPr id="4" name="Graphic 3" descr="Groep mannen met effen opvulling">
            <a:extLst>
              <a:ext uri="{FF2B5EF4-FFF2-40B4-BE49-F238E27FC236}">
                <a16:creationId xmlns:a16="http://schemas.microsoft.com/office/drawing/2014/main" id="{E2E693BE-5641-6BA7-F971-A61A41E10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7B777FD-12CD-A458-2B34-A6F68B158B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1188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1634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22778" y="4247605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2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7. Knelpunten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87193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6885" y="2250928"/>
            <a:ext cx="10676354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Professionalisering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van vrijwilligersorganisatie naar projectorganisatie.</a:t>
            </a:r>
            <a:endParaRPr lang="nl-NL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kern="100" dirty="0">
                <a:latin typeface="Open Sans"/>
                <a:ea typeface="Open Sans"/>
                <a:cs typeface="Open Sans"/>
              </a:rPr>
              <a:t>Realisatie</a:t>
            </a:r>
            <a:r>
              <a:rPr lang="nl-NL" b="1" kern="100" dirty="0">
                <a:latin typeface="Open Sans"/>
                <a:ea typeface="Open Sans"/>
                <a:cs typeface="Open Sans"/>
              </a:rPr>
              <a:t> lokaal eigendom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 komt niet van de grond.</a:t>
            </a:r>
            <a:endParaRPr lang="nl-NL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effectLst/>
                <a:latin typeface="Open Sans"/>
                <a:ea typeface="Open Sans"/>
                <a:cs typeface="Open Sans"/>
              </a:rPr>
              <a:t>Lastig om</a:t>
            </a:r>
            <a:r>
              <a:rPr lang="nl-NL" sz="1800" b="1" kern="100" dirty="0">
                <a:effectLst/>
                <a:latin typeface="Open Sans"/>
                <a:ea typeface="Open Sans"/>
                <a:cs typeface="Open Sans"/>
              </a:rPr>
              <a:t> nieuwe daken en ontwikkellocaties</a:t>
            </a:r>
            <a:r>
              <a:rPr lang="nl-NL" sz="1800" kern="100" dirty="0">
                <a:effectLst/>
                <a:latin typeface="Open Sans"/>
                <a:ea typeface="Open Sans"/>
                <a:cs typeface="Open Sans"/>
              </a:rPr>
              <a:t> te vinden.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Netcongestie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Koperdiefstal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ten minste 4 zonneparken in 2023 bestolen.</a:t>
            </a:r>
            <a:endParaRPr lang="nl-NL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kern="100" dirty="0">
                <a:latin typeface="Open Sans"/>
                <a:ea typeface="Open Sans"/>
                <a:cs typeface="Open Sans"/>
              </a:rPr>
              <a:t>Vertraging landelijke regels door</a:t>
            </a:r>
            <a:r>
              <a:rPr lang="nl-NL" b="1" kern="100" dirty="0">
                <a:latin typeface="Open Sans"/>
                <a:ea typeface="Open Sans"/>
                <a:cs typeface="Open Sans"/>
              </a:rPr>
              <a:t> Nevele (windnormen) en Didam-arrest (aanbestedingen).</a:t>
            </a:r>
            <a:endParaRPr lang="nl-NL" b="1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Financieel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stijgende prijzen, krappe subsidies en onzekere energiemarkt.</a:t>
            </a:r>
            <a:endParaRPr lang="nl-NL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Energiebesparing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lastig</a:t>
            </a:r>
            <a:r>
              <a:rPr lang="nl-NL" sz="1800" kern="100" dirty="0">
                <a:effectLst/>
                <a:latin typeface="Open Sans"/>
                <a:ea typeface="Open Sans"/>
                <a:cs typeface="Open Sans"/>
              </a:rPr>
              <a:t> samenwerken met de gemeente.</a:t>
            </a:r>
            <a:endParaRPr lang="nl-NL" kern="100" dirty="0">
              <a:latin typeface="Open Sans"/>
              <a:ea typeface="Open Sans"/>
              <a:cs typeface="Open Sans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Warmte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beperkte ondersteuning en financiering &amp; onzekerheid wet, markt en draagvlak.</a:t>
            </a:r>
            <a:endParaRPr lang="nl-NL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65982" y="1494457"/>
            <a:ext cx="104588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coöperaties zoal tegenaan lopen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6DB878-5FCD-4793-EF89-0D125E60F6CA}"/>
              </a:ext>
            </a:extLst>
          </p:cNvPr>
          <p:cNvSpPr txBox="1"/>
          <p:nvPr/>
        </p:nvSpPr>
        <p:spPr>
          <a:xfrm>
            <a:off x="868258" y="6110528"/>
            <a:ext cx="783068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Zie voor meer info de </a:t>
            </a:r>
            <a:r>
              <a:rPr lang="nl-NL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hoofdstuk 7. Knelpunten</a:t>
            </a:r>
            <a:endParaRPr kumimoji="0" lang="nl-NL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Graphic 3" descr="Vraagteken met effen opvulling">
            <a:extLst>
              <a:ext uri="{FF2B5EF4-FFF2-40B4-BE49-F238E27FC236}">
                <a16:creationId xmlns:a16="http://schemas.microsoft.com/office/drawing/2014/main" id="{18EB98F8-946B-5249-A9AA-25E5E64189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6531" y="376182"/>
            <a:ext cx="581351" cy="5813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98945DB-C9E3-8EDD-D210-9AF216414F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1353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22766" y="2769441"/>
            <a:ext cx="10387778" cy="362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Zonnepark is met lokale coöperatie Energie Coöperatie Ten Boer (ECTB) ontwikkeld, maar uiteindelijk zonder lokaal eigendom. </a:t>
            </a:r>
            <a:endParaRPr lang="nl-NL" sz="18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Open Sans"/>
              </a:rPr>
              <a:t>Inzet 50% lokaal eigendom, maar het bleek lastig geld op te halen uit de omgeving.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 Onvoldoende reactie op </a:t>
            </a:r>
            <a:r>
              <a:rPr lang="nl-NL" sz="1800" dirty="0" err="1">
                <a:solidFill>
                  <a:srgbClr val="000000"/>
                </a:solidFill>
                <a:latin typeface="Open Sans"/>
              </a:rPr>
              <a:t>crowdfundingsactie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. Inzet van gemeente om 50% van de aandelen over te nemen, maar geen overeenstemming met ontwikkelaar. </a:t>
            </a:r>
            <a:endParaRPr lang="nl-NL" sz="18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Zonnepark in 2023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verkocht 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aan Duitse CE groep. Coöperaties en initiatieven krijgen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eenmalig € 40.000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. Jaarlijkse bijdrage van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€ 100.000 voor een duurzaamheidsfonds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 voor 25 jaar.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Vergoeding 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voor direct omwonenden.</a:t>
            </a:r>
            <a:endParaRPr lang="nl-NL" sz="1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 geen lokaal eigendom 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Zonnepark </a:t>
            </a:r>
            <a:r>
              <a:rPr lang="nl-NL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Fledderbosch</a:t>
            </a: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Groningen</a:t>
            </a:r>
            <a:endParaRPr lang="nl-NL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Vraagteken met effen opvulling">
            <a:extLst>
              <a:ext uri="{FF2B5EF4-FFF2-40B4-BE49-F238E27FC236}">
                <a16:creationId xmlns:a16="http://schemas.microsoft.com/office/drawing/2014/main" id="{299D7004-24F3-24B1-EF95-65A29DBC16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6531" y="376182"/>
            <a:ext cx="581351" cy="58135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E415DCC-479E-1124-334D-015ADCFBAD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25067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63318" y="2770673"/>
            <a:ext cx="9204972" cy="3213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Coöperatie </a:t>
            </a:r>
            <a:r>
              <a:rPr lang="nl-NL" sz="1800" dirty="0" err="1">
                <a:solidFill>
                  <a:srgbClr val="000000"/>
                </a:solidFill>
                <a:latin typeface="Open Sans"/>
              </a:rPr>
              <a:t>SamenEnergie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 Amersfoort werkt al 13 jaar als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initiatiefnemer 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aan een plan voor een windpark op industrieterrein De </a:t>
            </a:r>
            <a:r>
              <a:rPr lang="nl-NL" sz="1800" dirty="0" err="1">
                <a:solidFill>
                  <a:srgbClr val="000000"/>
                </a:solidFill>
                <a:latin typeface="Open Sans"/>
              </a:rPr>
              <a:t>Isselt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. </a:t>
            </a:r>
            <a:endParaRPr lang="nl-NL" sz="1800" dirty="0">
              <a:solidFill>
                <a:srgbClr val="000000"/>
              </a:solidFill>
              <a:cs typeface="Open Sa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Eind 2022 was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grondafspraak binnen handbereik, maar twijfel door Didam-arrest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. Nu stelt gemeente; iedere partij die interesse heeft in windpark op die locatie moet gelijke kans krijgen in selectieprocedure.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  <a:cs typeface="Open Sans"/>
              </a:rPr>
              <a:t>Selectieprocedure start medio 2024, dus </a:t>
            </a:r>
            <a:r>
              <a:rPr lang="nl-NL" sz="1800" b="1" dirty="0">
                <a:solidFill>
                  <a:srgbClr val="000000"/>
                </a:solidFill>
                <a:latin typeface="Open Sans"/>
                <a:cs typeface="Open Sans"/>
              </a:rPr>
              <a:t>vertraging, hogere kosten, concurrentie en teleurstelling</a:t>
            </a:r>
            <a:r>
              <a:rPr lang="nl-NL" sz="1800" dirty="0">
                <a:solidFill>
                  <a:srgbClr val="000000"/>
                </a:solidFill>
                <a:latin typeface="Open Sans"/>
                <a:cs typeface="Open Sans"/>
              </a:rPr>
              <a:t> voor </a:t>
            </a:r>
            <a:r>
              <a:rPr lang="nl-NL" sz="1800" dirty="0" err="1">
                <a:solidFill>
                  <a:srgbClr val="000000"/>
                </a:solidFill>
                <a:latin typeface="Open Sans"/>
                <a:cs typeface="Open Sans"/>
              </a:rPr>
              <a:t>SamenEnergie</a:t>
            </a:r>
            <a:r>
              <a:rPr lang="nl-NL" sz="1800" dirty="0">
                <a:solidFill>
                  <a:srgbClr val="000000"/>
                </a:solidFill>
                <a:latin typeface="Open Sans"/>
                <a:cs typeface="Open Sans"/>
              </a:rPr>
              <a:t>. </a:t>
            </a:r>
            <a:endParaRPr lang="nl-NL" sz="1800" dirty="0" err="1">
              <a:solidFill>
                <a:srgbClr val="000000"/>
              </a:solidFill>
              <a:latin typeface="Open Sans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967720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vertraging Didam-arrest</a:t>
            </a:r>
          </a:p>
          <a:p>
            <a:r>
              <a:rPr lang="nl-NL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SoesterwijkWiek</a:t>
            </a: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Amersfoort</a:t>
            </a:r>
          </a:p>
        </p:txBody>
      </p:sp>
      <p:pic>
        <p:nvPicPr>
          <p:cNvPr id="2" name="Graphic 1" descr="Vraagteken met effen opvulling">
            <a:extLst>
              <a:ext uri="{FF2B5EF4-FFF2-40B4-BE49-F238E27FC236}">
                <a16:creationId xmlns:a16="http://schemas.microsoft.com/office/drawing/2014/main" id="{7A78EA67-94C6-62B0-FDA8-3DCF1FD56A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6531" y="376182"/>
            <a:ext cx="581351" cy="58135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2BAF66F-2B96-1913-4B00-5339D705A5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8642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1945" y="2689747"/>
            <a:ext cx="9493966" cy="37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Open Sans"/>
                <a:hlinkClick r:id="rId3"/>
              </a:rPr>
              <a:t>Provinciale coalitieakkoorden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 sluiten naar aanleiding van verkiezingen in maart 2024 windontwikkeling en zonneparken uit. </a:t>
            </a:r>
            <a:r>
              <a:rPr lang="nl-NL" sz="1800" dirty="0">
                <a:solidFill>
                  <a:schemeClr val="tx1"/>
                </a:solidFill>
                <a:latin typeface="Open Sans"/>
              </a:rPr>
              <a:t>De ontwikkeling van nieuwe coöperatieve projecten stokt in ieder geval in Overijssel en Noord-Holland.</a:t>
            </a:r>
            <a:endParaRPr lang="nl-NL" sz="1800" i="0" dirty="0">
              <a:solidFill>
                <a:schemeClr val="tx1"/>
              </a:solidFill>
              <a:effectLst/>
              <a:latin typeface="Open Sa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/>
                </a:solidFill>
                <a:latin typeface="Open Sans"/>
              </a:rPr>
              <a:t>Concurrentie voor grondposities </a:t>
            </a:r>
            <a:r>
              <a:rPr lang="nl-NL" sz="1800" dirty="0">
                <a:solidFill>
                  <a:schemeClr val="tx1"/>
                </a:solidFill>
                <a:latin typeface="Open Sans"/>
              </a:rPr>
              <a:t>is groot. Projectontwikkelaars kunnen vaak aantrekkelijker aanbod doen dan coöperaties.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Open Sans"/>
                <a:hlinkClick r:id="rId4"/>
              </a:rPr>
              <a:t>Aangescherpte voorkeursvolgorde zon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 uit oktober 2023 stelt 'nee tenzij'-beleid op voor landbouw- en natuurgronden.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Open Sans"/>
                <a:cs typeface="Open Sans"/>
              </a:rPr>
              <a:t>Geschikte daken</a:t>
            </a:r>
            <a:r>
              <a:rPr lang="nl-NL" sz="1800" dirty="0">
                <a:solidFill>
                  <a:srgbClr val="000000"/>
                </a:solidFill>
                <a:latin typeface="Open Sans"/>
                <a:cs typeface="Open Sans"/>
              </a:rPr>
              <a:t> zijn moeilijk vindbaar.</a:t>
            </a:r>
            <a:endParaRPr lang="nl-NL" sz="1800" dirty="0">
              <a:solidFill>
                <a:srgbClr val="000000"/>
              </a:solidFill>
              <a:latin typeface="Open Sans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1006075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beperkte locaties voor coöperaties</a:t>
            </a:r>
            <a:endParaRPr lang="nl-NL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Vraagteken met effen opvulling">
            <a:extLst>
              <a:ext uri="{FF2B5EF4-FFF2-40B4-BE49-F238E27FC236}">
                <a16:creationId xmlns:a16="http://schemas.microsoft.com/office/drawing/2014/main" id="{160CDDB2-D5C5-46C7-22BC-EF0107712A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531" y="376182"/>
            <a:ext cx="581351" cy="58135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DEBCA3D-DA1B-B828-A8E0-48403653AA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4252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9700"/>
            <a:ext cx="12192000" cy="6985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12900" y="2059485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2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8. Ontwikkelingen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9406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22766" y="2967082"/>
            <a:ext cx="10958494" cy="218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Solar carports en laadpleinen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3 gerealiseerd, 10 in voorbereiding, 1 laadplein voor vrachtwagens.</a:t>
            </a:r>
            <a:endParaRPr lang="nl-NL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Waterstof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coöperatieve waterstoffabriek overgenomen door commercieel bedrijf.</a:t>
            </a:r>
            <a:endParaRPr lang="nl-NL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Opslag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groei in batterijen bij coöperatieve zon- en windprojecten (Weertenergie, </a:t>
            </a:r>
            <a:r>
              <a:rPr lang="nl-NL" kern="100" dirty="0" err="1">
                <a:latin typeface="Open Sans"/>
                <a:ea typeface="Open Sans"/>
                <a:cs typeface="Open Sans"/>
              </a:rPr>
              <a:t>Endona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, </a:t>
            </a:r>
            <a:r>
              <a:rPr lang="nl-NL" kern="100" dirty="0" err="1">
                <a:latin typeface="Open Sans"/>
                <a:ea typeface="Open Sans"/>
                <a:cs typeface="Open Sans"/>
              </a:rPr>
              <a:t>AmstelBatterEi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).</a:t>
            </a:r>
            <a:endParaRPr lang="nl-NL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Directe levering eigen netwerk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2 voorbeelden (Apeldoorn en Meijewetering).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rgbClr val="0D0D0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ontwikkelingen binnen de coöperatieve beweging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6DB878-5FCD-4793-EF89-0D125E60F6CA}"/>
              </a:ext>
            </a:extLst>
          </p:cNvPr>
          <p:cNvSpPr txBox="1"/>
          <p:nvPr/>
        </p:nvSpPr>
        <p:spPr>
          <a:xfrm>
            <a:off x="738184" y="6025262"/>
            <a:ext cx="1391921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Zie voor meer info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hoofdstuk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8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.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Ontwikkelingen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in de Lokale Energie Monitor</a:t>
            </a:r>
            <a:endParaRPr kumimoji="0" lang="nl-NL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Open Sans"/>
              <a:ea typeface="Open Sans"/>
              <a:cs typeface="Open Sans"/>
              <a:sym typeface="Calibri"/>
            </a:endParaRPr>
          </a:p>
        </p:txBody>
      </p:sp>
      <p:pic>
        <p:nvPicPr>
          <p:cNvPr id="5" name="Graphic 4" descr="Gloeilamp en tandwiel silhouet">
            <a:extLst>
              <a:ext uri="{FF2B5EF4-FFF2-40B4-BE49-F238E27FC236}">
                <a16:creationId xmlns:a16="http://schemas.microsoft.com/office/drawing/2014/main" id="{1E780AF0-BA14-3973-1034-6886B8B90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6464" y="215445"/>
            <a:ext cx="769442" cy="7694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81EC039-63E3-7242-587E-7D4FB3817F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14015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6885" y="3013772"/>
            <a:ext cx="10958494" cy="2600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>
                <a:latin typeface="Open Sans"/>
                <a:ea typeface="Open Sans"/>
                <a:cs typeface="Open Sans"/>
              </a:rPr>
              <a:t>Wind op zee</a:t>
            </a:r>
            <a:r>
              <a:rPr lang="nl-NL" kern="100">
                <a:latin typeface="Open Sans"/>
                <a:ea typeface="Open Sans"/>
                <a:cs typeface="Open Sans"/>
              </a:rPr>
              <a:t>: tender voor eerste coöperatieve windpark op zee (Onze Noordzee Stroom).</a:t>
            </a:r>
            <a:endParaRPr lang="nl-NL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>
                <a:latin typeface="Open Sans"/>
                <a:ea typeface="Open Sans"/>
                <a:cs typeface="Open Sans"/>
              </a:rPr>
              <a:t>Energie delen / Local4local</a:t>
            </a:r>
            <a:r>
              <a:rPr lang="nl-NL" kern="100">
                <a:latin typeface="Open Sans"/>
                <a:ea typeface="Open Sans"/>
                <a:cs typeface="Open Sans"/>
              </a:rPr>
              <a:t>: 7 pilotprojecten om onderling energie te delen tegen kostprijs+.</a:t>
            </a:r>
            <a:endParaRPr lang="nl-NL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>
                <a:latin typeface="Open Sans"/>
                <a:ea typeface="Open Sans"/>
                <a:cs typeface="Open Sans"/>
              </a:rPr>
              <a:t>Levering via energieleverancier</a:t>
            </a:r>
            <a:r>
              <a:rPr lang="nl-NL" kern="100">
                <a:latin typeface="Open Sans"/>
                <a:ea typeface="Open Sans"/>
                <a:cs typeface="Open Sans"/>
              </a:rPr>
              <a:t>: aan bewoners en grootzakelijke klanten.</a:t>
            </a:r>
            <a:endParaRPr lang="nl-NL" sz="1800" kern="100">
              <a:effectLst/>
              <a:latin typeface="Open Sans"/>
              <a:ea typeface="Open Sans"/>
              <a:cs typeface="Open Sans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>
                <a:latin typeface="Open Sans"/>
                <a:ea typeface="Open Sans"/>
                <a:cs typeface="Open Sans"/>
              </a:rPr>
              <a:t>Afspraken afnemers</a:t>
            </a:r>
            <a:r>
              <a:rPr lang="nl-NL" kern="100">
                <a:latin typeface="Open Sans"/>
                <a:ea typeface="Open Sans"/>
                <a:cs typeface="Open Sans"/>
              </a:rPr>
              <a:t>: nieuwe contractvormen.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>
                <a:latin typeface="Open Sans"/>
                <a:ea typeface="Open Sans"/>
                <a:cs typeface="Open Sans"/>
              </a:rPr>
              <a:t>Flexibiliteitsdiensten</a:t>
            </a:r>
            <a:r>
              <a:rPr lang="nl-NL" kern="100">
                <a:latin typeface="Open Sans"/>
                <a:ea typeface="Open Sans"/>
                <a:cs typeface="Open Sans"/>
              </a:rPr>
              <a:t>: capaciteitsbeperkend contract.</a:t>
            </a:r>
            <a:endParaRPr lang="nl-NL"/>
          </a:p>
          <a:p>
            <a:pPr lvl="1" indent="0">
              <a:lnSpc>
                <a:spcPct val="150000"/>
              </a:lnSpc>
            </a:pPr>
            <a:endParaRPr lang="nl-NL" sz="1800" kern="100">
              <a:effectLst/>
              <a:latin typeface="Open Sans"/>
              <a:ea typeface="Open Sans"/>
              <a:cs typeface="Open Sans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Overige ontwikkelingen binnen de coöperatieve beweging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6DB878-5FCD-4793-EF89-0D125E60F6CA}"/>
              </a:ext>
            </a:extLst>
          </p:cNvPr>
          <p:cNvSpPr txBox="1"/>
          <p:nvPr/>
        </p:nvSpPr>
        <p:spPr>
          <a:xfrm>
            <a:off x="708105" y="6092773"/>
            <a:ext cx="1391921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Zie voor meer info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hoofdstuk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8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.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Ontwikkelingen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de Lokale Energie Monitor</a:t>
            </a:r>
            <a:endParaRPr kumimoji="0" lang="nl-NL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Open Sans"/>
              <a:ea typeface="Open Sans"/>
              <a:cs typeface="Open Sans"/>
              <a:sym typeface="Calibri"/>
            </a:endParaRPr>
          </a:p>
        </p:txBody>
      </p:sp>
      <p:pic>
        <p:nvPicPr>
          <p:cNvPr id="5" name="Graphic 4" descr="Gloeilamp en tandwiel silhouet">
            <a:extLst>
              <a:ext uri="{FF2B5EF4-FFF2-40B4-BE49-F238E27FC236}">
                <a16:creationId xmlns:a16="http://schemas.microsoft.com/office/drawing/2014/main" id="{1E780AF0-BA14-3973-1034-6886B8B90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6464" y="215445"/>
            <a:ext cx="769442" cy="7694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81EC039-63E3-7242-587E-7D4FB3817F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29990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8" y="3173300"/>
            <a:ext cx="7710658" cy="238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000000"/>
                </a:solidFill>
                <a:latin typeface="Open Sans"/>
              </a:rPr>
              <a:t>Pilotproject </a:t>
            </a:r>
            <a:r>
              <a:rPr lang="nl-NL" sz="1800" b="1">
                <a:solidFill>
                  <a:srgbClr val="000000"/>
                </a:solidFill>
                <a:latin typeface="Open Sans"/>
              </a:rPr>
              <a:t>Local4local </a:t>
            </a:r>
            <a:r>
              <a:rPr lang="nl-NL" sz="1800">
                <a:solidFill>
                  <a:srgbClr val="000000"/>
                </a:solidFill>
                <a:latin typeface="Open Sans"/>
              </a:rPr>
              <a:t>gaat over het leveren van zelf opgewekte stroom aan leden en de lokale gemeenschap tegen een stabiele kostprijs.</a:t>
            </a:r>
            <a:endParaRPr lang="nl-NL" sz="18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000000"/>
                </a:solidFill>
                <a:latin typeface="Open Sans"/>
              </a:rPr>
              <a:t>Zie meer op de website van </a:t>
            </a:r>
            <a:r>
              <a:rPr lang="nl-NL" sz="1800">
                <a:solidFill>
                  <a:srgbClr val="000000"/>
                </a:solidFill>
                <a:latin typeface="Open Sans"/>
                <a:hlinkClick r:id="rId3"/>
              </a:rPr>
              <a:t>Local4local</a:t>
            </a:r>
            <a:r>
              <a:rPr lang="nl-NL" sz="1800">
                <a:solidFill>
                  <a:srgbClr val="000000"/>
                </a:solidFill>
                <a:latin typeface="Open Sans"/>
              </a:rPr>
              <a:t>.</a:t>
            </a:r>
            <a:endParaRPr lang="nl-NL" sz="1800" b="0" i="0">
              <a:solidFill>
                <a:srgbClr val="000000"/>
              </a:solidFill>
              <a:effectLst/>
              <a:latin typeface="Open Sans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8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energie delen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7 pilotprojecten in Nederland</a:t>
            </a:r>
          </a:p>
        </p:txBody>
      </p:sp>
      <p:pic>
        <p:nvPicPr>
          <p:cNvPr id="2" name="Graphic 1" descr="Gloeilamp en tandwiel silhouet">
            <a:extLst>
              <a:ext uri="{FF2B5EF4-FFF2-40B4-BE49-F238E27FC236}">
                <a16:creationId xmlns:a16="http://schemas.microsoft.com/office/drawing/2014/main" id="{44135B54-1189-EC72-1A64-DA7FBFA01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6464" y="215445"/>
            <a:ext cx="769442" cy="7694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1B6F054-8876-B00A-E5D1-660DB1A0C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sp>
        <p:nvSpPr>
          <p:cNvPr id="6" name="Tekstvak 4">
            <a:extLst>
              <a:ext uri="{FF2B5EF4-FFF2-40B4-BE49-F238E27FC236}">
                <a16:creationId xmlns:a16="http://schemas.microsoft.com/office/drawing/2014/main" id="{2EC9E986-5B09-A527-3824-0A66C9ED0D77}"/>
              </a:ext>
            </a:extLst>
          </p:cNvPr>
          <p:cNvSpPr txBox="1"/>
          <p:nvPr/>
        </p:nvSpPr>
        <p:spPr>
          <a:xfrm>
            <a:off x="9333724" y="5916019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 </a:t>
            </a:r>
            <a:r>
              <a:rPr lang="nl-NL" sz="1200" i="1" dirty="0"/>
              <a:t>local4local</a:t>
            </a:r>
            <a:r>
              <a:rPr kumimoji="0" lang="nl-NL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lang="nl-NL" sz="1200" i="1" dirty="0"/>
              <a:t>nu</a:t>
            </a:r>
            <a:endParaRPr kumimoji="0" lang="nl-NL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90C79-B45F-DB82-A32E-76F3789E7D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"/>
          <a:stretch/>
        </p:blipFill>
        <p:spPr>
          <a:xfrm>
            <a:off x="8301923" y="1711516"/>
            <a:ext cx="3629682" cy="42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06167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8" y="2877599"/>
            <a:ext cx="6819407" cy="463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000000"/>
              </a:solidFill>
              <a:latin typeface="Open Sans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65982" y="1494457"/>
            <a:ext cx="10049383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Directe levering op eigen netwerk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Zonnepark Meijewetering, Utrecht</a:t>
            </a:r>
            <a:endParaRPr lang="nl-NL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2" name="Graphic 1" descr="Gloeilamp en tandwiel silhouet">
            <a:extLst>
              <a:ext uri="{FF2B5EF4-FFF2-40B4-BE49-F238E27FC236}">
                <a16:creationId xmlns:a16="http://schemas.microsoft.com/office/drawing/2014/main" id="{2428D3A6-D7D4-3445-1219-50ABB235A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6464" y="215445"/>
            <a:ext cx="769442" cy="7694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AE3E73E-66A5-7A2A-901C-2D336022F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79B2E3C-E376-BC63-5EC3-DD7DFAAF6B3A}"/>
              </a:ext>
            </a:extLst>
          </p:cNvPr>
          <p:cNvSpPr txBox="1"/>
          <p:nvPr/>
        </p:nvSpPr>
        <p:spPr>
          <a:xfrm>
            <a:off x="9388195" y="6114450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 </a:t>
            </a:r>
            <a:r>
              <a:rPr lang="nl-NL" sz="1200" i="1" dirty="0"/>
              <a:t>energie-u</a:t>
            </a:r>
            <a:r>
              <a:rPr kumimoji="0" lang="nl-NL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.nl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078F23-24CF-AB4B-D6F7-98B77805237D}"/>
              </a:ext>
            </a:extLst>
          </p:cNvPr>
          <p:cNvSpPr txBox="1"/>
          <p:nvPr/>
        </p:nvSpPr>
        <p:spPr>
          <a:xfrm>
            <a:off x="865981" y="2996827"/>
            <a:ext cx="8085971" cy="37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In 2023 werd het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eerste zonnepark van de gemeente Utrecht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 gerealiseerd, op initiatief van Energie-U.</a:t>
            </a:r>
            <a:endParaRPr lang="nl-NL" sz="18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De stroom wordt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direct aan de rioolwaterzuivering geleverd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, waardoor er geen nieuwe netaansluiting nodig was. </a:t>
            </a:r>
            <a:r>
              <a:rPr lang="nl-NL" sz="1800" dirty="0">
                <a:solidFill>
                  <a:srgbClr val="212121"/>
                </a:solidFill>
                <a:latin typeface="Open Sans"/>
              </a:rPr>
              <a:t>Belangrijk, want in Utrecht is sprake van </a:t>
            </a:r>
            <a:r>
              <a:rPr lang="nl-NL" sz="1800" b="1" dirty="0">
                <a:solidFill>
                  <a:srgbClr val="212121"/>
                </a:solidFill>
                <a:latin typeface="Open Sans"/>
              </a:rPr>
              <a:t>netcongestie</a:t>
            </a:r>
            <a:r>
              <a:rPr lang="nl-NL" sz="1800" dirty="0">
                <a:solidFill>
                  <a:srgbClr val="212121"/>
                </a:solidFill>
                <a:latin typeface="Open Sans"/>
              </a:rPr>
              <a:t>.</a:t>
            </a:r>
            <a:endParaRPr lang="nl-NL" sz="1800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444444"/>
                </a:solidFill>
                <a:latin typeface="Open Sans"/>
              </a:rPr>
              <a:t>76 bewoners </a:t>
            </a:r>
            <a:r>
              <a:rPr lang="nl-NL" sz="1800" dirty="0">
                <a:solidFill>
                  <a:srgbClr val="444444"/>
                </a:solidFill>
                <a:latin typeface="Open Sans"/>
              </a:rPr>
              <a:t>hebben het Energie-U deel van het zonnepark gefinancierd. Het waterschap  is voor een derde eigenaar.</a:t>
            </a:r>
            <a:endParaRPr lang="nl-NL" sz="18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9D276-F4B0-B0EC-41F1-D06D3084A1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4" b="-217"/>
          <a:stretch/>
        </p:blipFill>
        <p:spPr>
          <a:xfrm>
            <a:off x="8959002" y="2332344"/>
            <a:ext cx="2711968" cy="37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15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72440"/>
            <a:ext cx="98828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energie-initiatieven in Nederland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399751"/>
            <a:ext cx="5612596" cy="378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Houden zich bezig met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alle gebieden van energietransitie: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energieopwekking (zon/wind),  -besparing, warmte, collectieve inkoop van isolatie, deelauto’s etc. </a:t>
            </a:r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Werken met elkaar samen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op allerlei niveaus: lokaal, regionaal, provinciaal en landelijk.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De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Lokale Energie Monitor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brengt de initiatieven jaarlijks in kaart.</a:t>
            </a:r>
          </a:p>
          <a:p>
            <a:endParaRPr lang="nl-NL" sz="1800" b="1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CA22AF3-3C8F-29FB-AA87-88C458BB1D31}"/>
              </a:ext>
            </a:extLst>
          </p:cNvPr>
          <p:cNvSpPr txBox="1"/>
          <p:nvPr/>
        </p:nvSpPr>
        <p:spPr>
          <a:xfrm>
            <a:off x="934508" y="6085951"/>
            <a:ext cx="889239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 voor meer info hoofdstuk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1. Burgercollectieven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 Lokale Energie Monitor.</a:t>
            </a:r>
            <a:endParaRPr kumimoji="0" lang="nl-NL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Afbeelding 3" descr="Afbeelding met hemel, buitenshuis, Zonne-energie, zonne-energie&#10;&#10;Automatisch gegenereerde beschrijving">
            <a:extLst>
              <a:ext uri="{FF2B5EF4-FFF2-40B4-BE49-F238E27FC236}">
                <a16:creationId xmlns:a16="http://schemas.microsoft.com/office/drawing/2014/main" id="{5C05A5E5-FF69-E82C-D12A-D7BF47BBBF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54" y="2542625"/>
            <a:ext cx="4547616" cy="2758499"/>
          </a:xfrm>
          <a:prstGeom prst="rect">
            <a:avLst/>
          </a:prstGeom>
        </p:spPr>
      </p:pic>
      <p:pic>
        <p:nvPicPr>
          <p:cNvPr id="3" name="Graphic 2" descr="Groep mannen met effen opvulling">
            <a:extLst>
              <a:ext uri="{FF2B5EF4-FFF2-40B4-BE49-F238E27FC236}">
                <a16:creationId xmlns:a16="http://schemas.microsoft.com/office/drawing/2014/main" id="{E4F804AA-24EC-FB9E-DECF-C92E6413E3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E57BED-C73E-F103-8113-75C9F6D64F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45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39518"/>
            <a:ext cx="1103457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belang van burgercollectieven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682124"/>
            <a:ext cx="11257493" cy="3289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zijn dé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lokale, ervaren en praktische uitvoerders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de lokale energietransitie.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zorgen voor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draagvlak en participatie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onder bewoners.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realiseren de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 lokaal eigendom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 lokale energieprojecten, zoals ten doel gesteld in het Klimaatakkoord. </a:t>
            </a:r>
          </a:p>
          <a:p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Burgercollectieven zijn een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logische samenwerkingspartner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de gemeente.</a:t>
            </a:r>
          </a:p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DF9B8B92-08EE-1631-0074-303BEE2C0D3A}"/>
              </a:ext>
            </a:extLst>
          </p:cNvPr>
          <p:cNvSpPr/>
          <p:nvPr/>
        </p:nvSpPr>
        <p:spPr>
          <a:xfrm>
            <a:off x="1050950" y="5282601"/>
            <a:ext cx="571500" cy="307618"/>
          </a:xfrm>
          <a:prstGeom prst="rightArrow">
            <a:avLst/>
          </a:prstGeom>
          <a:solidFill>
            <a:srgbClr val="B0CB5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Graphic 2" descr="Groep mannen met effen opvulling">
            <a:extLst>
              <a:ext uri="{FF2B5EF4-FFF2-40B4-BE49-F238E27FC236}">
                <a16:creationId xmlns:a16="http://schemas.microsoft.com/office/drawing/2014/main" id="{13FB5734-7A0A-2EFA-2B3D-DCC52FBC6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65BB0D6-181B-B03D-06B7-A57F9BF183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62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Graphic 1" descr="Groep mannen met effen opvulling">
            <a:extLst>
              <a:ext uri="{FF2B5EF4-FFF2-40B4-BE49-F238E27FC236}">
                <a16:creationId xmlns:a16="http://schemas.microsoft.com/office/drawing/2014/main" id="{AABD7160-D55C-0DC9-D6C1-3E564A10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8B7CEF0-7A2D-9B96-CAC5-CAF9BC170E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2867FB-CDD0-4E4A-CD0C-FB3349461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84" y="980568"/>
            <a:ext cx="8068301" cy="5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05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39518"/>
            <a:ext cx="1113011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endParaRPr lang="nl-NL" sz="3600" b="1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730781"/>
            <a:ext cx="10556908" cy="46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800" i="1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Groep mannen met effen opvulling">
            <a:extLst>
              <a:ext uri="{FF2B5EF4-FFF2-40B4-BE49-F238E27FC236}">
                <a16:creationId xmlns:a16="http://schemas.microsoft.com/office/drawing/2014/main" id="{40EE9154-2531-FACF-113E-C8A255F14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7BF989-ECA4-4A06-F770-CF40173809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22BA1AD-6665-D13E-2933-3157148F6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50" y="1113638"/>
            <a:ext cx="7530823" cy="50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10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C0F7BD6C1EC4E868C6448BFF03B41" ma:contentTypeVersion="15" ma:contentTypeDescription="Een nieuw document maken." ma:contentTypeScope="" ma:versionID="b0e7412ba0ceea294101d6b1eba0a9d8">
  <xsd:schema xmlns:xsd="http://www.w3.org/2001/XMLSchema" xmlns:xs="http://www.w3.org/2001/XMLSchema" xmlns:p="http://schemas.microsoft.com/office/2006/metadata/properties" xmlns:ns2="c6a86fed-8fa0-42d4-8553-fc31690fed78" xmlns:ns3="b713c283-f381-4173-85fc-f093847daf94" targetNamespace="http://schemas.microsoft.com/office/2006/metadata/properties" ma:root="true" ma:fieldsID="1dc6a547ff2b1a02a00781ae410dd328" ns2:_="" ns3:_="">
    <xsd:import namespace="c6a86fed-8fa0-42d4-8553-fc31690fed78"/>
    <xsd:import namespace="b713c283-f381-4173-85fc-f093847daf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86fed-8fa0-42d4-8553-fc31690fe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008f045e-f90b-4b3e-958e-3600deb91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3c283-f381-4173-85fc-f093847daf9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13f4ea7-0d74-4cbc-83e3-3dc6dc3bf0e0}" ma:internalName="TaxCatchAll" ma:showField="CatchAllData" ma:web="b713c283-f381-4173-85fc-f093847daf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a86fed-8fa0-42d4-8553-fc31690fed78">
      <Terms xmlns="http://schemas.microsoft.com/office/infopath/2007/PartnerControls"/>
    </lcf76f155ced4ddcb4097134ff3c332f>
    <TaxCatchAll xmlns="b713c283-f381-4173-85fc-f093847daf94" xsi:nil="true"/>
    <SharedWithUsers xmlns="b713c283-f381-4173-85fc-f093847daf94">
      <UserInfo>
        <DisplayName>Ante Sellis | HIER</DisplayName>
        <AccountId>20</AccountId>
        <AccountType/>
      </UserInfo>
      <UserInfo>
        <DisplayName>Anouk Overbeek | HIER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93E83-3FEB-4683-91DA-ABACA5A25FF4}">
  <ds:schemaRefs>
    <ds:schemaRef ds:uri="b713c283-f381-4173-85fc-f093847daf94"/>
    <ds:schemaRef ds:uri="c6a86fed-8fa0-42d4-8553-fc31690fed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0C8C2E-9379-4289-A86E-B0C294360EA5}">
  <ds:schemaRefs>
    <ds:schemaRef ds:uri="c6a86fed-8fa0-42d4-8553-fc31690fed7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713c283-f381-4173-85fc-f093847daf9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8CD8E3-F8CE-4917-BFB7-ACE1545A9A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2260</Words>
  <Application>Microsoft Office PowerPoint</Application>
  <PresentationFormat>Breedbeeld</PresentationFormat>
  <Paragraphs>210</Paragraphs>
  <Slides>59</Slides>
  <Notes>54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6" baseType="lpstr">
      <vt:lpstr>Calibri</vt:lpstr>
      <vt:lpstr>Arial</vt:lpstr>
      <vt:lpstr>Calibri Light</vt:lpstr>
      <vt:lpstr>Montserrat</vt:lpstr>
      <vt:lpstr>Open Sans</vt:lpstr>
      <vt:lpstr>Symbol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Anouk Overbeek | HIER</dc:creator>
  <cp:lastModifiedBy>Anouk Overbeek | HIER</cp:lastModifiedBy>
  <cp:revision>2</cp:revision>
  <dcterms:modified xsi:type="dcterms:W3CDTF">2024-05-28T14:36:42Z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0x010100708C0F7BD6C1EC4E868C6448BFF03B41</vt:lpwstr>
  </property>
  <property fmtid="{D5CDD505-2E9C-101B-9397-08002B2CF9AE}" pid="3" name="AuthorIds_UIVersion_3072">
    <vt:lpwstr>30</vt:lpwstr>
  </property>
  <property fmtid="{D5CDD505-2E9C-101B-9397-08002B2CF9AE}" pid="4" name="AuthorIds_UIVersion_4608">
    <vt:lpwstr>30</vt:lpwstr>
  </property>
  <property fmtid="{D5CDD505-2E9C-101B-9397-08002B2CF9AE}" pid="5" name="MediaServiceImageTags">
    <vt:lpwstr/>
  </property>
</Properties>
</file>